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1"/>
  </p:notesMasterIdLst>
  <p:sldIdLst>
    <p:sldId id="256" r:id="rId5"/>
    <p:sldId id="271" r:id="rId6"/>
    <p:sldId id="262" r:id="rId7"/>
    <p:sldId id="263" r:id="rId8"/>
    <p:sldId id="265" r:id="rId9"/>
    <p:sldId id="257" r:id="rId10"/>
    <p:sldId id="258" r:id="rId11"/>
    <p:sldId id="259" r:id="rId12"/>
    <p:sldId id="260" r:id="rId13"/>
    <p:sldId id="261" r:id="rId14"/>
    <p:sldId id="266" r:id="rId15"/>
    <p:sldId id="267" r:id="rId16"/>
    <p:sldId id="268" r:id="rId17"/>
    <p:sldId id="270" r:id="rId18"/>
    <p:sldId id="269"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F7FCE-2B27-C364-86CF-90F6FFBF1678}" v="62" dt="2019-12-15T09:58:01.813"/>
    <p1510:client id="{E8F821FB-3F7A-E834-B366-516DBED9D6E5}" v="1560" dt="2019-12-15T12:34:45.879"/>
    <p1510:client id="{58948E89-CC61-48E0-BC6A-084939E8FF30}" v="2" dt="2019-12-15T12:48:54.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212"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08861-7A74-4179-91B9-FB36E0D938A6}" type="datetimeFigureOut">
              <a:rPr lang="nl-NL" smtClean="0"/>
              <a:t>15-12-2019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C75BE-BE77-4287-871E-48D95CD8FE69}" type="slidenum">
              <a:rPr lang="nl-NL" smtClean="0"/>
              <a:t>‹nr.›</a:t>
            </a:fld>
            <a:endParaRPr lang="nl-NL"/>
          </a:p>
        </p:txBody>
      </p:sp>
    </p:spTree>
    <p:extLst>
      <p:ext uri="{BB962C8B-B14F-4D97-AF65-F5344CB8AC3E}">
        <p14:creationId xmlns:p14="http://schemas.microsoft.com/office/powerpoint/2010/main" val="108283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15118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6701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96248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1910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2297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91686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03172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2907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9429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7755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589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2900759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ijzijnmind.nl/psychipedia/depersonalisatie-derealisatiestoorn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jungacademie.nl/Dieptetherapie/Dieptepsychologi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538DE5-A30F-4117-9482-6CCAD2A82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01F01A-0922-4194-8449-21D15139A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360" y="834629"/>
            <a:ext cx="4979816" cy="436168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2"/>
          <a:srcRect l="19095" r="19594"/>
          <a:stretch/>
        </p:blipFill>
        <p:spPr>
          <a:xfrm>
            <a:off x="496824" y="405516"/>
            <a:ext cx="7535357" cy="6452484"/>
          </a:xfrm>
          <a:custGeom>
            <a:avLst/>
            <a:gdLst>
              <a:gd name="connsiteX0" fmla="*/ 870790 w 7535357"/>
              <a:gd name="connsiteY0" fmla="*/ 6271368 h 6452484"/>
              <a:gd name="connsiteX1" fmla="*/ 887365 w 7535357"/>
              <a:gd name="connsiteY1" fmla="*/ 6300078 h 6452484"/>
              <a:gd name="connsiteX2" fmla="*/ 941227 w 7535357"/>
              <a:gd name="connsiteY2" fmla="*/ 6393367 h 6452484"/>
              <a:gd name="connsiteX3" fmla="*/ 975359 w 7535357"/>
              <a:gd name="connsiteY3" fmla="*/ 6452484 h 6452484"/>
              <a:gd name="connsiteX4" fmla="*/ 968986 w 7535357"/>
              <a:gd name="connsiteY4" fmla="*/ 6452484 h 6452484"/>
              <a:gd name="connsiteX5" fmla="*/ 2633174 w 7535357"/>
              <a:gd name="connsiteY5" fmla="*/ 2548985 h 6452484"/>
              <a:gd name="connsiteX6" fmla="*/ 5550429 w 7535357"/>
              <a:gd name="connsiteY6" fmla="*/ 2556298 h 6452484"/>
              <a:gd name="connsiteX7" fmla="*/ 6003423 w 7535357"/>
              <a:gd name="connsiteY7" fmla="*/ 2812447 h 6452484"/>
              <a:gd name="connsiteX8" fmla="*/ 7465225 w 7535357"/>
              <a:gd name="connsiteY8" fmla="*/ 5344365 h 6452484"/>
              <a:gd name="connsiteX9" fmla="*/ 7463717 w 7535357"/>
              <a:gd name="connsiteY9" fmla="*/ 5870212 h 6452484"/>
              <a:gd name="connsiteX10" fmla="*/ 7159062 w 7535357"/>
              <a:gd name="connsiteY10" fmla="*/ 6398663 h 6452484"/>
              <a:gd name="connsiteX11" fmla="*/ 7128035 w 7535357"/>
              <a:gd name="connsiteY11" fmla="*/ 6452484 h 6452484"/>
              <a:gd name="connsiteX12" fmla="*/ 1073039 w 7535357"/>
              <a:gd name="connsiteY12" fmla="*/ 6452484 h 6452484"/>
              <a:gd name="connsiteX13" fmla="*/ 986766 w 7535357"/>
              <a:gd name="connsiteY13" fmla="*/ 6303057 h 6452484"/>
              <a:gd name="connsiteX14" fmla="*/ 729452 w 7535357"/>
              <a:gd name="connsiteY14" fmla="*/ 5857375 h 6452484"/>
              <a:gd name="connsiteX15" fmla="*/ 734117 w 7535357"/>
              <a:gd name="connsiteY15" fmla="*/ 5336996 h 6452484"/>
              <a:gd name="connsiteX16" fmla="*/ 2186411 w 7535357"/>
              <a:gd name="connsiteY16" fmla="*/ 2806924 h 6452484"/>
              <a:gd name="connsiteX17" fmla="*/ 2633174 w 7535357"/>
              <a:gd name="connsiteY17" fmla="*/ 2548985 h 6452484"/>
              <a:gd name="connsiteX18" fmla="*/ 631805 w 7535357"/>
              <a:gd name="connsiteY18" fmla="*/ 1563851 h 6452484"/>
              <a:gd name="connsiteX19" fmla="*/ 1562676 w 7535357"/>
              <a:gd name="connsiteY19" fmla="*/ 1563851 h 6452484"/>
              <a:gd name="connsiteX20" fmla="*/ 1705423 w 7535357"/>
              <a:gd name="connsiteY20" fmla="*/ 1647981 h 6452484"/>
              <a:gd name="connsiteX21" fmla="*/ 2171863 w 7535357"/>
              <a:gd name="connsiteY21" fmla="*/ 2451222 h 6452484"/>
              <a:gd name="connsiteX22" fmla="*/ 2171863 w 7535357"/>
              <a:gd name="connsiteY22" fmla="*/ 2615476 h 6452484"/>
              <a:gd name="connsiteX23" fmla="*/ 1705423 w 7535357"/>
              <a:gd name="connsiteY23" fmla="*/ 3418717 h 6452484"/>
              <a:gd name="connsiteX24" fmla="*/ 1562676 w 7535357"/>
              <a:gd name="connsiteY24" fmla="*/ 3502847 h 6452484"/>
              <a:gd name="connsiteX25" fmla="*/ 631805 w 7535357"/>
              <a:gd name="connsiteY25" fmla="*/ 3502847 h 6452484"/>
              <a:gd name="connsiteX26" fmla="*/ 487048 w 7535357"/>
              <a:gd name="connsiteY26" fmla="*/ 3418717 h 6452484"/>
              <a:gd name="connsiteX27" fmla="*/ 22618 w 7535357"/>
              <a:gd name="connsiteY27" fmla="*/ 2615476 h 6452484"/>
              <a:gd name="connsiteX28" fmla="*/ 22618 w 7535357"/>
              <a:gd name="connsiteY28" fmla="*/ 2451222 h 6452484"/>
              <a:gd name="connsiteX29" fmla="*/ 487048 w 7535357"/>
              <a:gd name="connsiteY29" fmla="*/ 1647981 h 6452484"/>
              <a:gd name="connsiteX30" fmla="*/ 631805 w 7535357"/>
              <a:gd name="connsiteY30" fmla="*/ 1563851 h 6452484"/>
              <a:gd name="connsiteX31" fmla="*/ 2401914 w 7535357"/>
              <a:gd name="connsiteY31" fmla="*/ 34 h 6452484"/>
              <a:gd name="connsiteX32" fmla="*/ 3578521 w 7535357"/>
              <a:gd name="connsiteY32" fmla="*/ 2983 h 6452484"/>
              <a:gd name="connsiteX33" fmla="*/ 3761226 w 7535357"/>
              <a:gd name="connsiteY33" fmla="*/ 106296 h 6452484"/>
              <a:gd name="connsiteX34" fmla="*/ 4350810 w 7535357"/>
              <a:gd name="connsiteY34" fmla="*/ 1127487 h 6452484"/>
              <a:gd name="connsiteX35" fmla="*/ 4350203 w 7535357"/>
              <a:gd name="connsiteY35" fmla="*/ 1339576 h 6452484"/>
              <a:gd name="connsiteX36" fmla="*/ 3763181 w 7535357"/>
              <a:gd name="connsiteY36" fmla="*/ 2357818 h 6452484"/>
              <a:gd name="connsiteX37" fmla="*/ 3582989 w 7535357"/>
              <a:gd name="connsiteY37" fmla="*/ 2461851 h 6452484"/>
              <a:gd name="connsiteX38" fmla="*/ 2407654 w 7535357"/>
              <a:gd name="connsiteY38" fmla="*/ 2461107 h 6452484"/>
              <a:gd name="connsiteX39" fmla="*/ 2223675 w 7535357"/>
              <a:gd name="connsiteY39" fmla="*/ 2355590 h 6452484"/>
              <a:gd name="connsiteX40" fmla="*/ 1634089 w 7535357"/>
              <a:gd name="connsiteY40" fmla="*/ 1334398 h 6452484"/>
              <a:gd name="connsiteX41" fmla="*/ 1635972 w 7535357"/>
              <a:gd name="connsiteY41" fmla="*/ 1124515 h 6452484"/>
              <a:gd name="connsiteX42" fmla="*/ 2221723 w 7535357"/>
              <a:gd name="connsiteY42" fmla="*/ 104067 h 6452484"/>
              <a:gd name="connsiteX43" fmla="*/ 2401914 w 7535357"/>
              <a:gd name="connsiteY43" fmla="*/ 34 h 64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5357" h="6452484">
                <a:moveTo>
                  <a:pt x="870790" y="6271368"/>
                </a:moveTo>
                <a:lnTo>
                  <a:pt x="887365" y="6300078"/>
                </a:lnTo>
                <a:cubicBezTo>
                  <a:pt x="904174" y="6329191"/>
                  <a:pt x="922103" y="6360243"/>
                  <a:pt x="941227" y="6393367"/>
                </a:cubicBezTo>
                <a:lnTo>
                  <a:pt x="975359" y="6452484"/>
                </a:lnTo>
                <a:lnTo>
                  <a:pt x="968986" y="6452484"/>
                </a:lnTo>
                <a:close/>
                <a:moveTo>
                  <a:pt x="2633174" y="2548985"/>
                </a:moveTo>
                <a:cubicBezTo>
                  <a:pt x="2633174" y="2548985"/>
                  <a:pt x="2633174" y="2548985"/>
                  <a:pt x="5550429" y="2556298"/>
                </a:cubicBezTo>
                <a:cubicBezTo>
                  <a:pt x="5736287" y="2551072"/>
                  <a:pt x="5911862" y="2653861"/>
                  <a:pt x="6003423" y="2812447"/>
                </a:cubicBezTo>
                <a:cubicBezTo>
                  <a:pt x="6003423" y="2812447"/>
                  <a:pt x="6003423" y="2812447"/>
                  <a:pt x="7465225" y="5344365"/>
                </a:cubicBezTo>
                <a:cubicBezTo>
                  <a:pt x="7559943" y="5508420"/>
                  <a:pt x="7558015" y="5706399"/>
                  <a:pt x="7463717" y="5870212"/>
                </a:cubicBezTo>
                <a:cubicBezTo>
                  <a:pt x="7463717" y="5870212"/>
                  <a:pt x="7463717" y="5870212"/>
                  <a:pt x="7159062" y="6398663"/>
                </a:cubicBezTo>
                <a:lnTo>
                  <a:pt x="7128035" y="6452484"/>
                </a:lnTo>
                <a:lnTo>
                  <a:pt x="1073039" y="6452484"/>
                </a:lnTo>
                <a:lnTo>
                  <a:pt x="986766" y="6303057"/>
                </a:lnTo>
                <a:cubicBezTo>
                  <a:pt x="906468" y="6163975"/>
                  <a:pt x="820815" y="6015621"/>
                  <a:pt x="729452" y="5857375"/>
                </a:cubicBezTo>
                <a:cubicBezTo>
                  <a:pt x="637892" y="5698788"/>
                  <a:pt x="636662" y="5495341"/>
                  <a:pt x="734117" y="5336996"/>
                </a:cubicBezTo>
                <a:cubicBezTo>
                  <a:pt x="734117" y="5336996"/>
                  <a:pt x="734117" y="5336996"/>
                  <a:pt x="2186411" y="2806924"/>
                </a:cubicBezTo>
                <a:cubicBezTo>
                  <a:pt x="2275261" y="2646255"/>
                  <a:pt x="2449608" y="2545597"/>
                  <a:pt x="2633174" y="2548985"/>
                </a:cubicBezTo>
                <a:close/>
                <a:moveTo>
                  <a:pt x="631805" y="1563851"/>
                </a:moveTo>
                <a:cubicBezTo>
                  <a:pt x="631805" y="1563851"/>
                  <a:pt x="631805" y="1563851"/>
                  <a:pt x="1562676" y="1563851"/>
                </a:cubicBezTo>
                <a:cubicBezTo>
                  <a:pt x="1620981" y="1563851"/>
                  <a:pt x="1677276" y="1595901"/>
                  <a:pt x="1705423" y="1647981"/>
                </a:cubicBezTo>
                <a:cubicBezTo>
                  <a:pt x="1705423" y="1647981"/>
                  <a:pt x="1705423" y="1647981"/>
                  <a:pt x="2171863" y="2451222"/>
                </a:cubicBezTo>
                <a:cubicBezTo>
                  <a:pt x="2202021" y="2501300"/>
                  <a:pt x="2202021" y="2565399"/>
                  <a:pt x="2171863" y="2615476"/>
                </a:cubicBezTo>
                <a:cubicBezTo>
                  <a:pt x="2171863" y="2615476"/>
                  <a:pt x="2171863" y="2615476"/>
                  <a:pt x="1705423" y="3418717"/>
                </a:cubicBezTo>
                <a:cubicBezTo>
                  <a:pt x="1677276" y="3470798"/>
                  <a:pt x="1620981" y="3502847"/>
                  <a:pt x="1562676" y="3502847"/>
                </a:cubicBezTo>
                <a:cubicBezTo>
                  <a:pt x="1562676" y="3502847"/>
                  <a:pt x="1562676" y="3502847"/>
                  <a:pt x="631805" y="3502847"/>
                </a:cubicBezTo>
                <a:cubicBezTo>
                  <a:pt x="571490" y="3502847"/>
                  <a:pt x="517206" y="3470798"/>
                  <a:pt x="487048" y="3418717"/>
                </a:cubicBezTo>
                <a:cubicBezTo>
                  <a:pt x="487048" y="3418717"/>
                  <a:pt x="487048" y="3418717"/>
                  <a:pt x="22618" y="2615476"/>
                </a:cubicBezTo>
                <a:cubicBezTo>
                  <a:pt x="-7540" y="2565399"/>
                  <a:pt x="-7540" y="2501300"/>
                  <a:pt x="22618" y="2451222"/>
                </a:cubicBezTo>
                <a:cubicBezTo>
                  <a:pt x="22618" y="2451222"/>
                  <a:pt x="22618" y="2451222"/>
                  <a:pt x="487048" y="1647981"/>
                </a:cubicBezTo>
                <a:cubicBezTo>
                  <a:pt x="517206" y="1595901"/>
                  <a:pt x="571490" y="1563851"/>
                  <a:pt x="631805" y="1563851"/>
                </a:cubicBezTo>
                <a:close/>
                <a:moveTo>
                  <a:pt x="2401914" y="34"/>
                </a:moveTo>
                <a:cubicBezTo>
                  <a:pt x="2401914" y="34"/>
                  <a:pt x="2401914" y="34"/>
                  <a:pt x="3578521" y="2983"/>
                </a:cubicBezTo>
                <a:cubicBezTo>
                  <a:pt x="3653484" y="876"/>
                  <a:pt x="3724297" y="42333"/>
                  <a:pt x="3761226" y="106296"/>
                </a:cubicBezTo>
                <a:cubicBezTo>
                  <a:pt x="3761226" y="106296"/>
                  <a:pt x="3761226" y="106296"/>
                  <a:pt x="4350810" y="1127487"/>
                </a:cubicBezTo>
                <a:cubicBezTo>
                  <a:pt x="4389012" y="1193656"/>
                  <a:pt x="4388237" y="1273505"/>
                  <a:pt x="4350203" y="1339576"/>
                </a:cubicBezTo>
                <a:cubicBezTo>
                  <a:pt x="4350203" y="1339576"/>
                  <a:pt x="4350203" y="1339576"/>
                  <a:pt x="3763181" y="2357818"/>
                </a:cubicBezTo>
                <a:cubicBezTo>
                  <a:pt x="3727346" y="2422620"/>
                  <a:pt x="3657026" y="2463218"/>
                  <a:pt x="3582989" y="2461851"/>
                </a:cubicBezTo>
                <a:cubicBezTo>
                  <a:pt x="3582989" y="2461851"/>
                  <a:pt x="3582989" y="2461851"/>
                  <a:pt x="2407654" y="2461107"/>
                </a:cubicBezTo>
                <a:cubicBezTo>
                  <a:pt x="2331419" y="2461010"/>
                  <a:pt x="2261878" y="2421758"/>
                  <a:pt x="2223675" y="2355590"/>
                </a:cubicBezTo>
                <a:cubicBezTo>
                  <a:pt x="2223675" y="2355590"/>
                  <a:pt x="2223675" y="2355590"/>
                  <a:pt x="1634089" y="1334398"/>
                </a:cubicBezTo>
                <a:cubicBezTo>
                  <a:pt x="1597161" y="1270436"/>
                  <a:pt x="1596666" y="1188380"/>
                  <a:pt x="1635972" y="1124515"/>
                </a:cubicBezTo>
                <a:cubicBezTo>
                  <a:pt x="1635972" y="1124515"/>
                  <a:pt x="1635972" y="1124515"/>
                  <a:pt x="2221723" y="104067"/>
                </a:cubicBezTo>
                <a:cubicBezTo>
                  <a:pt x="2257557" y="39266"/>
                  <a:pt x="2327875" y="-1333"/>
                  <a:pt x="2401914" y="34"/>
                </a:cubicBezTo>
                <a:close/>
              </a:path>
            </a:pathLst>
          </a:custGeom>
        </p:spPr>
      </p:pic>
      <p:sp>
        <p:nvSpPr>
          <p:cNvPr id="2" name="Titel 1"/>
          <p:cNvSpPr>
            <a:spLocks noGrp="1"/>
          </p:cNvSpPr>
          <p:nvPr>
            <p:ph type="ctrTitle"/>
          </p:nvPr>
        </p:nvSpPr>
        <p:spPr>
          <a:xfrm>
            <a:off x="7250164" y="1789042"/>
            <a:ext cx="3859398" cy="1795714"/>
          </a:xfrm>
        </p:spPr>
        <p:txBody>
          <a:bodyPr>
            <a:normAutofit/>
          </a:bodyPr>
          <a:lstStyle/>
          <a:p>
            <a:r>
              <a:rPr lang="nl-NL" sz="3400">
                <a:solidFill>
                  <a:schemeClr val="bg1"/>
                </a:solidFill>
                <a:latin typeface="Biome"/>
              </a:rPr>
              <a:t>Angst- en dwangstoornissen</a:t>
            </a:r>
          </a:p>
        </p:txBody>
      </p:sp>
      <p:sp>
        <p:nvSpPr>
          <p:cNvPr id="5" name="Tekstvak 4"/>
          <p:cNvSpPr txBox="1"/>
          <p:nvPr/>
        </p:nvSpPr>
        <p:spPr>
          <a:xfrm>
            <a:off x="4600888" y="228946"/>
            <a:ext cx="3533462" cy="523220"/>
          </a:xfrm>
          <a:prstGeom prst="rect">
            <a:avLst/>
          </a:prstGeom>
          <a:noFill/>
        </p:spPr>
        <p:txBody>
          <a:bodyPr wrap="square" rtlCol="0">
            <a:spAutoFit/>
          </a:bodyPr>
          <a:lstStyle/>
          <a:p>
            <a:pPr>
              <a:spcAft>
                <a:spcPts val="600"/>
              </a:spcAft>
            </a:pPr>
            <a:r>
              <a:rPr lang="nl-NL" sz="2800" dirty="0">
                <a:latin typeface="Biome"/>
              </a:rPr>
              <a:t>PowerPoint no. 9</a:t>
            </a:r>
          </a:p>
        </p:txBody>
      </p:sp>
    </p:spTree>
    <p:extLst>
      <p:ext uri="{BB962C8B-B14F-4D97-AF65-F5344CB8AC3E}">
        <p14:creationId xmlns:p14="http://schemas.microsoft.com/office/powerpoint/2010/main" val="30708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44557" y="2268773"/>
            <a:ext cx="11145078" cy="3046988"/>
          </a:xfrm>
          <a:prstGeom prst="rect">
            <a:avLst/>
          </a:prstGeom>
        </p:spPr>
        <p:txBody>
          <a:bodyPr wrap="square" anchor="t">
            <a:spAutoFit/>
          </a:bodyPr>
          <a:lstStyle/>
          <a:p>
            <a:pPr marL="285750" indent="-285750">
              <a:buFont typeface="Arial" panose="020B0604020202020204" pitchFamily="34" charset="0"/>
              <a:buChar char="•"/>
            </a:pPr>
            <a:r>
              <a:rPr lang="nl-NL" sz="2400" dirty="0">
                <a:latin typeface="Biome Light"/>
              </a:rPr>
              <a:t>Op een bepaald moment is betrokkene zich ervan bewust dat de dwanggedachten en dwanghandelingen overdreven of onredelijk zijn. </a:t>
            </a:r>
            <a:br>
              <a:rPr lang="nl-NL" sz="2400" dirty="0">
                <a:latin typeface="Biome Light"/>
              </a:rPr>
            </a:br>
            <a:r>
              <a:rPr lang="nl-NL" sz="2400" dirty="0">
                <a:latin typeface="Biome Light"/>
              </a:rPr>
              <a:t>(Dit is niet op kinderen van toepassing ).</a:t>
            </a:r>
          </a:p>
          <a:p>
            <a:endParaRPr lang="nl-NL" sz="2400" dirty="0">
              <a:latin typeface="Biome Light"/>
            </a:endParaRPr>
          </a:p>
          <a:p>
            <a:pPr marL="285750" indent="-285750">
              <a:buFont typeface="Arial" panose="020B0604020202020204" pitchFamily="34" charset="0"/>
              <a:buChar char="•"/>
            </a:pPr>
            <a:r>
              <a:rPr lang="nl-NL" sz="2400" dirty="0">
                <a:latin typeface="Biome Light"/>
              </a:rPr>
              <a:t>De dwanggedachten of dwanghandelingen veroorzaken duidelijk lijden, zij kosten veel tijd of verstoren in de normale routine van betrokkene, (werk, studie) of de gebruikelijke sociale activiteiten of relaties met anderen.</a:t>
            </a:r>
          </a:p>
          <a:p>
            <a:pPr marL="285750" indent="-285750">
              <a:buFont typeface="Arial" panose="020B0604020202020204" pitchFamily="34" charset="0"/>
              <a:buChar char="•"/>
            </a:pPr>
            <a:endParaRPr lang="nl-NL" sz="2400" dirty="0">
              <a:effectLst/>
              <a:latin typeface="Biome Light"/>
            </a:endParaRPr>
          </a:p>
        </p:txBody>
      </p:sp>
      <p:sp>
        <p:nvSpPr>
          <p:cNvPr id="6" name="Rechthoek 5"/>
          <p:cNvSpPr/>
          <p:nvPr/>
        </p:nvSpPr>
        <p:spPr>
          <a:xfrm>
            <a:off x="344557" y="5315761"/>
            <a:ext cx="11357113" cy="830997"/>
          </a:xfrm>
          <a:prstGeom prst="rect">
            <a:avLst/>
          </a:prstGeom>
        </p:spPr>
        <p:txBody>
          <a:bodyPr wrap="square" anchor="t">
            <a:spAutoFit/>
          </a:bodyPr>
          <a:lstStyle/>
          <a:p>
            <a:pPr marL="342900" indent="-342900">
              <a:buFont typeface="Arial" panose="020B0604020202020204" pitchFamily="34" charset="0"/>
              <a:buChar char="•"/>
            </a:pPr>
            <a:r>
              <a:rPr lang="nl-NL" sz="2400" dirty="0">
                <a:latin typeface="Biome Light"/>
              </a:rPr>
              <a:t>De stoornis is niet het gevolg van de effecten van een middel (bijvoorbeeld drug, geneesmiddel) of een somatische aandoening.</a:t>
            </a:r>
          </a:p>
        </p:txBody>
      </p:sp>
      <p:sp>
        <p:nvSpPr>
          <p:cNvPr id="7" name="Rechthoek 6"/>
          <p:cNvSpPr/>
          <p:nvPr/>
        </p:nvSpPr>
        <p:spPr>
          <a:xfrm>
            <a:off x="344557" y="399294"/>
            <a:ext cx="8312000" cy="584775"/>
          </a:xfrm>
          <a:prstGeom prst="rect">
            <a:avLst/>
          </a:prstGeom>
        </p:spPr>
        <p:txBody>
          <a:bodyPr wrap="square">
            <a:spAutoFit/>
          </a:bodyPr>
          <a:lstStyle/>
          <a:p>
            <a:r>
              <a:rPr lang="nl-NL" sz="3200" dirty="0">
                <a:solidFill>
                  <a:srgbClr val="000000"/>
                </a:solidFill>
                <a:latin typeface="Biome"/>
              </a:rPr>
              <a:t>Obsessief Compulsieve stoornis ( OCS)</a:t>
            </a:r>
          </a:p>
        </p:txBody>
      </p:sp>
      <p:sp>
        <p:nvSpPr>
          <p:cNvPr id="8" name="Rechthoek 7"/>
          <p:cNvSpPr/>
          <p:nvPr/>
        </p:nvSpPr>
        <p:spPr>
          <a:xfrm>
            <a:off x="497281" y="1269681"/>
            <a:ext cx="2649828" cy="461665"/>
          </a:xfrm>
          <a:prstGeom prst="rect">
            <a:avLst/>
          </a:prstGeom>
        </p:spPr>
        <p:txBody>
          <a:bodyPr wrap="none" anchor="t">
            <a:spAutoFit/>
          </a:bodyPr>
          <a:lstStyle/>
          <a:p>
            <a:r>
              <a:rPr lang="nl-NL" sz="2400" b="1" dirty="0">
                <a:solidFill>
                  <a:srgbClr val="000000"/>
                </a:solidFill>
                <a:latin typeface="Biome Light"/>
              </a:rPr>
              <a:t>Dwanghandelingen</a:t>
            </a:r>
          </a:p>
        </p:txBody>
      </p:sp>
      <p:pic>
        <p:nvPicPr>
          <p:cNvPr id="9" name="Afbeelding 9" descr="Afbeelding met persoon, vrouw, zitten, telefoon&#10;&#10;Beschrijving is gegenereerd met zeer hoge betrouwbaarheid">
            <a:extLst>
              <a:ext uri="{FF2B5EF4-FFF2-40B4-BE49-F238E27FC236}">
                <a16:creationId xmlns:a16="http://schemas.microsoft.com/office/drawing/2014/main" id="{A5998BCD-49AE-45C6-9070-623F30DBDEA4}"/>
              </a:ext>
            </a:extLst>
          </p:cNvPr>
          <p:cNvPicPr>
            <a:picLocks noChangeAspect="1"/>
          </p:cNvPicPr>
          <p:nvPr/>
        </p:nvPicPr>
        <p:blipFill>
          <a:blip r:embed="rId2"/>
          <a:stretch>
            <a:fillRect/>
          </a:stretch>
        </p:blipFill>
        <p:spPr>
          <a:xfrm>
            <a:off x="9103056" y="47600"/>
            <a:ext cx="2379260" cy="2122561"/>
          </a:xfrm>
          <a:prstGeom prst="rect">
            <a:avLst/>
          </a:prstGeom>
        </p:spPr>
      </p:pic>
    </p:spTree>
    <p:extLst>
      <p:ext uri="{BB962C8B-B14F-4D97-AF65-F5344CB8AC3E}">
        <p14:creationId xmlns:p14="http://schemas.microsoft.com/office/powerpoint/2010/main" val="385934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5614876" y="293504"/>
            <a:ext cx="5103080" cy="89022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l-NL" sz="4400" dirty="0">
                <a:solidFill>
                  <a:srgbClr val="000000"/>
                </a:solidFill>
                <a:latin typeface="Biome"/>
                <a:ea typeface="+mj-ea"/>
                <a:cs typeface="+mj-cs"/>
              </a:rPr>
              <a:t>3. Paniekstoornis</a:t>
            </a:r>
            <a:endParaRPr lang="nl-NL" sz="4400" dirty="0">
              <a:solidFill>
                <a:srgbClr val="000000"/>
              </a:solidFill>
              <a:latin typeface="Biome"/>
              <a:ea typeface="+mj-ea"/>
              <a:cs typeface="Calibri Light"/>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7">
            <a:extLst>
              <a:ext uri="{FF2B5EF4-FFF2-40B4-BE49-F238E27FC236}">
                <a16:creationId xmlns:a16="http://schemas.microsoft.com/office/drawing/2014/main" id="{1F4D902A-2E4F-4E66-ADCC-5447536D6354}"/>
              </a:ext>
            </a:extLst>
          </p:cNvPr>
          <p:cNvPicPr>
            <a:picLocks noChangeAspect="1"/>
          </p:cNvPicPr>
          <p:nvPr/>
        </p:nvPicPr>
        <p:blipFill rotWithShape="1">
          <a:blip r:embed="rId3">
            <a:alphaModFix/>
          </a:blip>
          <a:srcRect l="17855" r="34374"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Rechthoek 4"/>
          <p:cNvSpPr/>
          <p:nvPr/>
        </p:nvSpPr>
        <p:spPr>
          <a:xfrm>
            <a:off x="5321457" y="1477237"/>
            <a:ext cx="6281389" cy="4322398"/>
          </a:xfrm>
          <a:prstGeom prst="rect">
            <a:avLst/>
          </a:prstGeom>
        </p:spPr>
        <p:txBody>
          <a:bodyPr vert="horz" lIns="91440" tIns="45720" rIns="91440" bIns="45720" rtlCol="0" anchor="ctr">
            <a:noAutofit/>
          </a:bodyPr>
          <a:lstStyle/>
          <a:p>
            <a:pPr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a:rPr>
              <a:t>Paniek is een kortdurende, maar zeer sterke angstaanval</a:t>
            </a:r>
            <a:br>
              <a:rPr lang="nl-NL" sz="1600" dirty="0">
                <a:solidFill>
                  <a:srgbClr val="000000"/>
                </a:solidFill>
                <a:latin typeface="Biome Light"/>
              </a:rPr>
            </a:br>
            <a:r>
              <a:rPr lang="nl-NL" sz="1600" dirty="0">
                <a:solidFill>
                  <a:srgbClr val="000000"/>
                </a:solidFill>
                <a:latin typeface="Biome Light"/>
              </a:rPr>
              <a:t>      die zowel lichamelijke als psychische gevolgen heeft. </a:t>
            </a: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a:rPr>
              <a:t>De persoon heeft een verhoogd hartritme, transpireert,</a:t>
            </a:r>
            <a:br>
              <a:rPr lang="nl-NL" sz="1600" dirty="0">
                <a:solidFill>
                  <a:srgbClr val="000000"/>
                </a:solidFill>
                <a:latin typeface="Biome Light"/>
              </a:rPr>
            </a:br>
            <a:r>
              <a:rPr lang="nl-NL" sz="1600" dirty="0">
                <a:solidFill>
                  <a:srgbClr val="000000"/>
                </a:solidFill>
                <a:latin typeface="Biome Light"/>
              </a:rPr>
              <a:t>      heeft ademhalingsproblemen, kan misselijk of duizelig </a:t>
            </a:r>
            <a:br>
              <a:rPr lang="nl-NL" sz="1600" dirty="0">
                <a:solidFill>
                  <a:srgbClr val="000000"/>
                </a:solidFill>
                <a:latin typeface="Biome Light"/>
              </a:rPr>
            </a:br>
            <a:r>
              <a:rPr lang="nl-NL" sz="1600" dirty="0">
                <a:solidFill>
                  <a:srgbClr val="000000"/>
                </a:solidFill>
                <a:latin typeface="Biome Light"/>
              </a:rPr>
              <a:t>      worden en heeft soms koude rillingen. </a:t>
            </a: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a:rPr>
              <a:t>Psychische gevolgen zijn de angst om dood te gaan,</a:t>
            </a:r>
            <a:br>
              <a:rPr lang="nl-NL" sz="1600" dirty="0">
                <a:solidFill>
                  <a:srgbClr val="000000"/>
                </a:solidFill>
                <a:latin typeface="Biome Light"/>
              </a:rPr>
            </a:br>
            <a:r>
              <a:rPr lang="nl-NL" sz="1600" dirty="0">
                <a:solidFill>
                  <a:srgbClr val="000000"/>
                </a:solidFill>
                <a:latin typeface="Biome Light"/>
              </a:rPr>
              <a:t>     lichamelijk letsel op te lopen, een verdoofd gevoel en </a:t>
            </a:r>
            <a:br>
              <a:rPr lang="nl-NL" sz="1600" dirty="0">
                <a:solidFill>
                  <a:srgbClr val="000000"/>
                </a:solidFill>
                <a:latin typeface="Biome Light"/>
              </a:rPr>
            </a:br>
            <a:r>
              <a:rPr lang="nl-NL" sz="1600" dirty="0">
                <a:solidFill>
                  <a:srgbClr val="000000"/>
                </a:solidFill>
                <a:latin typeface="Biome Light"/>
              </a:rPr>
              <a:t>     </a:t>
            </a:r>
            <a:r>
              <a:rPr lang="nl-NL" sz="1600" dirty="0">
                <a:solidFill>
                  <a:srgbClr val="000000"/>
                </a:solidFill>
                <a:latin typeface="Biome Light"/>
                <a:hlinkClick r:id="rId4"/>
              </a:rPr>
              <a:t>derealisatie of depersonalisatie</a:t>
            </a:r>
            <a:r>
              <a:rPr lang="nl-NL" sz="1600" dirty="0">
                <a:solidFill>
                  <a:srgbClr val="000000"/>
                </a:solidFill>
                <a:latin typeface="Biome Light"/>
              </a:rPr>
              <a:t>.</a:t>
            </a: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a:cs typeface="Calibri"/>
            </a:endParaRPr>
          </a:p>
          <a:p>
            <a:pPr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a:rPr>
              <a:t>De persoon kan ook een angst ontwikkelen om een</a:t>
            </a:r>
            <a:br>
              <a:rPr lang="nl-NL" sz="1600" dirty="0">
                <a:solidFill>
                  <a:srgbClr val="000000"/>
                </a:solidFill>
                <a:latin typeface="Biome Light"/>
              </a:rPr>
            </a:br>
            <a:r>
              <a:rPr lang="nl-NL" sz="1600" dirty="0">
                <a:solidFill>
                  <a:srgbClr val="000000"/>
                </a:solidFill>
                <a:latin typeface="Biome Light"/>
              </a:rPr>
              <a:t>     paniekaanval te krijgen. Hij zal in dit geval alle situaties </a:t>
            </a:r>
            <a:br>
              <a:rPr lang="nl-NL" sz="1600" dirty="0">
                <a:solidFill>
                  <a:srgbClr val="000000"/>
                </a:solidFill>
                <a:latin typeface="Biome Light"/>
              </a:rPr>
            </a:br>
            <a:r>
              <a:rPr lang="nl-NL" sz="1600" dirty="0">
                <a:solidFill>
                  <a:srgbClr val="000000"/>
                </a:solidFill>
                <a:latin typeface="Biome Light"/>
              </a:rPr>
              <a:t>     mijden die dit risico met zich meedragen.</a:t>
            </a:r>
            <a:endParaRPr lang="nl-NL" sz="1600" dirty="0">
              <a:solidFill>
                <a:srgbClr val="000000"/>
              </a:solidFill>
              <a:latin typeface="Biome Light"/>
              <a:cs typeface="Calibri"/>
            </a:endParaRPr>
          </a:p>
        </p:txBody>
      </p:sp>
    </p:spTree>
    <p:extLst>
      <p:ext uri="{BB962C8B-B14F-4D97-AF65-F5344CB8AC3E}">
        <p14:creationId xmlns:p14="http://schemas.microsoft.com/office/powerpoint/2010/main" val="14727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5612902" y="269555"/>
            <a:ext cx="6032998"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l-NL" sz="3200" dirty="0">
                <a:solidFill>
                  <a:srgbClr val="000000"/>
                </a:solidFill>
                <a:latin typeface="Biome" panose="020B0503030204020804" pitchFamily="34" charset="0"/>
                <a:ea typeface="+mj-ea"/>
                <a:cs typeface="Biome" panose="020B0503030204020804" pitchFamily="34" charset="0"/>
              </a:rPr>
              <a:t>4. Post Traumatische</a:t>
            </a:r>
            <a:br>
              <a:rPr lang="nl-NL" sz="3200" dirty="0">
                <a:solidFill>
                  <a:srgbClr val="000000"/>
                </a:solidFill>
                <a:latin typeface="Biome" panose="020B0503030204020804" pitchFamily="34" charset="0"/>
                <a:ea typeface="+mj-ea"/>
                <a:cs typeface="Biome" panose="020B0503030204020804" pitchFamily="34" charset="0"/>
              </a:rPr>
            </a:br>
            <a:r>
              <a:rPr lang="nl-NL" sz="3200" dirty="0">
                <a:solidFill>
                  <a:srgbClr val="000000"/>
                </a:solidFill>
                <a:latin typeface="Biome" panose="020B0503030204020804" pitchFamily="34" charset="0"/>
                <a:ea typeface="+mj-ea"/>
                <a:cs typeface="Biome" panose="020B0503030204020804" pitchFamily="34" charset="0"/>
              </a:rPr>
              <a:t>     Stress Stoornis </a:t>
            </a:r>
            <a:br>
              <a:rPr lang="nl-NL" sz="3200" dirty="0">
                <a:solidFill>
                  <a:srgbClr val="000000"/>
                </a:solidFill>
                <a:latin typeface="Biome" panose="020B0503030204020804" pitchFamily="34" charset="0"/>
                <a:ea typeface="+mj-ea"/>
                <a:cs typeface="Biome" panose="020B0503030204020804" pitchFamily="34" charset="0"/>
              </a:rPr>
            </a:br>
            <a:r>
              <a:rPr lang="nl-NL" sz="3200" dirty="0">
                <a:solidFill>
                  <a:srgbClr val="000000"/>
                </a:solidFill>
                <a:latin typeface="Biome" panose="020B0503030204020804" pitchFamily="34" charset="0"/>
                <a:ea typeface="+mj-ea"/>
                <a:cs typeface="Biome" panose="020B0503030204020804" pitchFamily="34" charset="0"/>
              </a:rPr>
              <a:t>      (PTSS)</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7" descr="Afbeelding met man&#10;&#10;Beschrijving is gegenereerd met zeer hoge betrouwbaarheid">
            <a:extLst>
              <a:ext uri="{FF2B5EF4-FFF2-40B4-BE49-F238E27FC236}">
                <a16:creationId xmlns:a16="http://schemas.microsoft.com/office/drawing/2014/main" id="{B23B9328-0033-4CE5-8A2C-499FBD8BA302}"/>
              </a:ext>
            </a:extLst>
          </p:cNvPr>
          <p:cNvPicPr>
            <a:picLocks noChangeAspect="1"/>
          </p:cNvPicPr>
          <p:nvPr/>
        </p:nvPicPr>
        <p:blipFill rotWithShape="1">
          <a:blip r:embed="rId3">
            <a:alphaModFix/>
          </a:blip>
          <a:srcRect l="21370" r="2002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Tekstvak 4"/>
          <p:cNvSpPr txBox="1"/>
          <p:nvPr/>
        </p:nvSpPr>
        <p:spPr>
          <a:xfrm>
            <a:off x="5612902" y="2376189"/>
            <a:ext cx="5716831" cy="3639289"/>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nl-NL" sz="2000" b="1" dirty="0">
                <a:solidFill>
                  <a:srgbClr val="000000"/>
                </a:solidFill>
                <a:latin typeface="Biome Light"/>
              </a:rPr>
              <a:t>Oorzaken</a:t>
            </a:r>
          </a:p>
          <a:p>
            <a:pPr indent="-228600" defTabSz="914400">
              <a:lnSpc>
                <a:spcPct val="90000"/>
              </a:lnSpc>
              <a:spcAft>
                <a:spcPts val="600"/>
              </a:spcAft>
              <a:buFont typeface="Arial" panose="020B0604020202020204" pitchFamily="34" charset="0"/>
              <a:buChar char="•"/>
            </a:pPr>
            <a:endParaRPr lang="nl-NL" sz="2000" dirty="0">
              <a:solidFill>
                <a:srgbClr val="000000"/>
              </a:solidFill>
              <a:latin typeface="Biome Light"/>
            </a:endParaRPr>
          </a:p>
          <a:p>
            <a:pPr indent="-228600" defTabSz="914400">
              <a:lnSpc>
                <a:spcPct val="90000"/>
              </a:lnSpc>
              <a:spcAft>
                <a:spcPts val="600"/>
              </a:spcAft>
              <a:buFont typeface="Arial" panose="020B0604020202020204" pitchFamily="34" charset="0"/>
              <a:buChar char="•"/>
            </a:pPr>
            <a:r>
              <a:rPr lang="nl-NL" sz="2000" dirty="0">
                <a:solidFill>
                  <a:srgbClr val="000000"/>
                </a:solidFill>
                <a:latin typeface="Biome Light"/>
              </a:rPr>
              <a:t>De aandoening ontstaat als gevolg van</a:t>
            </a:r>
            <a:br>
              <a:rPr lang="nl-NL" dirty="0"/>
            </a:br>
            <a:r>
              <a:rPr lang="nl-NL" sz="2000" dirty="0">
                <a:solidFill>
                  <a:srgbClr val="000000"/>
                </a:solidFill>
                <a:latin typeface="Biome Light"/>
              </a:rPr>
              <a:t>    ernstige stress gevende situaties, waarbij</a:t>
            </a:r>
            <a:br>
              <a:rPr lang="nl-NL" sz="2000" dirty="0">
                <a:latin typeface="Biome Light"/>
              </a:rPr>
            </a:br>
            <a:r>
              <a:rPr lang="nl-NL" sz="2000" dirty="0">
                <a:solidFill>
                  <a:srgbClr val="000000"/>
                </a:solidFill>
                <a:latin typeface="Biome Light"/>
              </a:rPr>
              <a:t>    sprake is van levensbedreiging, ernstig</a:t>
            </a:r>
            <a:br>
              <a:rPr lang="nl-NL" sz="2000" dirty="0">
                <a:latin typeface="Biome Light"/>
              </a:rPr>
            </a:br>
            <a:r>
              <a:rPr lang="nl-NL" sz="2000" dirty="0">
                <a:solidFill>
                  <a:srgbClr val="000000"/>
                </a:solidFill>
                <a:latin typeface="Biome Light"/>
              </a:rPr>
              <a:t>    lichamelijk letsel of een bedreiging van de</a:t>
            </a:r>
            <a:br>
              <a:rPr lang="nl-NL" sz="2000" dirty="0">
                <a:latin typeface="Biome Light"/>
              </a:rPr>
            </a:br>
            <a:r>
              <a:rPr lang="nl-NL" sz="2000" dirty="0">
                <a:solidFill>
                  <a:srgbClr val="000000"/>
                </a:solidFill>
                <a:latin typeface="Biome Light"/>
              </a:rPr>
              <a:t>    fysieke integriteit. </a:t>
            </a:r>
          </a:p>
          <a:p>
            <a:pPr indent="-228600" defTabSz="914400">
              <a:lnSpc>
                <a:spcPct val="90000"/>
              </a:lnSpc>
              <a:spcAft>
                <a:spcPts val="600"/>
              </a:spcAft>
              <a:buFont typeface="Arial" panose="020B0604020202020204" pitchFamily="34" charset="0"/>
              <a:buChar char="•"/>
            </a:pPr>
            <a:endParaRPr lang="nl-NL" sz="2000" dirty="0">
              <a:solidFill>
                <a:srgbClr val="000000"/>
              </a:solidFill>
              <a:latin typeface="Biome Light"/>
            </a:endParaRPr>
          </a:p>
          <a:p>
            <a:pPr indent="-228600" defTabSz="914400">
              <a:lnSpc>
                <a:spcPct val="90000"/>
              </a:lnSpc>
              <a:spcAft>
                <a:spcPts val="600"/>
              </a:spcAft>
              <a:buFont typeface="Arial" panose="020B0604020202020204" pitchFamily="34" charset="0"/>
              <a:buChar char="•"/>
            </a:pPr>
            <a:r>
              <a:rPr lang="nl-NL" sz="2000" dirty="0">
                <a:solidFill>
                  <a:srgbClr val="000000"/>
                </a:solidFill>
                <a:latin typeface="Biome Light"/>
              </a:rPr>
              <a:t>Deze situaties zijn voor de persoon</a:t>
            </a:r>
            <a:br>
              <a:rPr lang="nl-NL" dirty="0"/>
            </a:br>
            <a:r>
              <a:rPr lang="nl-NL" sz="2000" dirty="0">
                <a:solidFill>
                  <a:srgbClr val="000000"/>
                </a:solidFill>
                <a:latin typeface="Biome Light"/>
              </a:rPr>
              <a:t>    traumatisch.</a:t>
            </a:r>
          </a:p>
          <a:p>
            <a:pPr indent="-228600" defTabSz="914400">
              <a:lnSpc>
                <a:spcPct val="90000"/>
              </a:lnSpc>
              <a:spcAft>
                <a:spcPts val="600"/>
              </a:spcAft>
              <a:buFont typeface="Arial" panose="020B0604020202020204" pitchFamily="34" charset="0"/>
              <a:buChar char="•"/>
            </a:pPr>
            <a:endParaRPr lang="nl-NL" sz="2000" dirty="0">
              <a:solidFill>
                <a:srgbClr val="000000"/>
              </a:solidFill>
              <a:latin typeface="Biome Light"/>
            </a:endParaRPr>
          </a:p>
        </p:txBody>
      </p:sp>
    </p:spTree>
    <p:extLst>
      <p:ext uri="{BB962C8B-B14F-4D97-AF65-F5344CB8AC3E}">
        <p14:creationId xmlns:p14="http://schemas.microsoft.com/office/powerpoint/2010/main" val="236575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95293" y="2023279"/>
            <a:ext cx="11237845" cy="4524315"/>
          </a:xfrm>
          <a:prstGeom prst="rect">
            <a:avLst/>
          </a:prstGeom>
        </p:spPr>
        <p:txBody>
          <a:bodyPr wrap="square" anchor="t">
            <a:spAutoFit/>
          </a:bodyPr>
          <a:lstStyle/>
          <a:p>
            <a:pPr marL="285750" indent="-285750">
              <a:buFont typeface="Arial" panose="020B0604020202020204" pitchFamily="34" charset="0"/>
              <a:buChar char="•"/>
            </a:pPr>
            <a:r>
              <a:rPr lang="nl-NL" dirty="0">
                <a:latin typeface="Biome Light"/>
              </a:rPr>
              <a:t>Oorlog, burgeroorlog en andere gewapende conflicten (shellshock, </a:t>
            </a:r>
            <a:r>
              <a:rPr lang="nl-NL" dirty="0" err="1">
                <a:latin typeface="Biome Light"/>
              </a:rPr>
              <a:t>battle</a:t>
            </a:r>
            <a:r>
              <a:rPr lang="nl-NL" dirty="0">
                <a:latin typeface="Biome Light"/>
              </a:rPr>
              <a:t> </a:t>
            </a:r>
            <a:r>
              <a:rPr lang="nl-NL" dirty="0" err="1">
                <a:latin typeface="Biome Light"/>
              </a:rPr>
              <a:t>fatigue</a:t>
            </a:r>
            <a:r>
              <a:rPr lang="nl-NL" dirty="0">
                <a:latin typeface="Biome Light"/>
              </a:rPr>
              <a:t> en concentratiekampsyndroom)</a:t>
            </a:r>
          </a:p>
          <a:p>
            <a:endParaRPr lang="nl-NL" dirty="0">
              <a:latin typeface="Biome Light"/>
            </a:endParaRPr>
          </a:p>
          <a:p>
            <a:pPr marL="285750" indent="-285750">
              <a:buFont typeface="Arial" panose="020B0604020202020204" pitchFamily="34" charset="0"/>
              <a:buChar char="•"/>
            </a:pPr>
            <a:r>
              <a:rPr lang="nl-NL" dirty="0">
                <a:latin typeface="Biome Light"/>
              </a:rPr>
              <a:t>Gewelddadige aanvallen, agressie of bedreigingen (bijvoorbeeld huiselijk geweld, overval, beroving, marteling)</a:t>
            </a:r>
          </a:p>
          <a:p>
            <a:endParaRPr lang="nl-NL" dirty="0">
              <a:latin typeface="Biome Light"/>
            </a:endParaRPr>
          </a:p>
          <a:p>
            <a:pPr marL="285750" indent="-285750">
              <a:buFont typeface="Arial" panose="020B0604020202020204" pitchFamily="34" charset="0"/>
              <a:buChar char="•"/>
            </a:pPr>
            <a:r>
              <a:rPr lang="nl-NL" dirty="0">
                <a:latin typeface="Biome Light"/>
              </a:rPr>
              <a:t>Getuige zijn van extreem geweld.</a:t>
            </a:r>
          </a:p>
          <a:p>
            <a:endParaRPr lang="nl-NL" dirty="0">
              <a:latin typeface="Biome Light"/>
            </a:endParaRPr>
          </a:p>
          <a:p>
            <a:pPr marL="285750" indent="-285750">
              <a:buFont typeface="Arial" panose="020B0604020202020204" pitchFamily="34" charset="0"/>
              <a:buChar char="•"/>
            </a:pPr>
            <a:r>
              <a:rPr lang="nl-NL" dirty="0">
                <a:latin typeface="Biome Light"/>
              </a:rPr>
              <a:t>Verkrachting, seksueel misbruik of incest.</a:t>
            </a:r>
          </a:p>
          <a:p>
            <a:endParaRPr lang="nl-NL" dirty="0">
              <a:latin typeface="Biome Light"/>
            </a:endParaRPr>
          </a:p>
          <a:p>
            <a:pPr marL="285750" indent="-285750">
              <a:buFont typeface="Arial" panose="020B0604020202020204" pitchFamily="34" charset="0"/>
              <a:buChar char="•"/>
            </a:pPr>
            <a:r>
              <a:rPr lang="nl-NL" dirty="0">
                <a:latin typeface="Biome Light"/>
              </a:rPr>
              <a:t>Kindermishandeling (bijvoorbeeld lichamelijk misbruik, verwaarlozing of emotionele/psychische mishandeling)</a:t>
            </a:r>
          </a:p>
          <a:p>
            <a:endParaRPr lang="nl-NL" dirty="0">
              <a:latin typeface="Biome Light"/>
            </a:endParaRPr>
          </a:p>
          <a:p>
            <a:pPr marL="285750" indent="-285750">
              <a:buFont typeface="Arial" panose="020B0604020202020204" pitchFamily="34" charset="0"/>
              <a:buChar char="•"/>
            </a:pPr>
            <a:r>
              <a:rPr lang="nl-NL" dirty="0">
                <a:latin typeface="Biome Light"/>
              </a:rPr>
              <a:t>Zware verwondingen als gevolg van bijvoorbeeld een verkeersongeval of verbranding</a:t>
            </a:r>
          </a:p>
          <a:p>
            <a:endParaRPr lang="nl-NL" dirty="0">
              <a:latin typeface="Biome Light"/>
            </a:endParaRPr>
          </a:p>
          <a:p>
            <a:pPr marL="285750" indent="-285750">
              <a:buFont typeface="Arial" panose="020B0604020202020204" pitchFamily="34" charset="0"/>
              <a:buChar char="•"/>
            </a:pPr>
            <a:r>
              <a:rPr lang="nl-NL" dirty="0">
                <a:latin typeface="Biome Light"/>
              </a:rPr>
              <a:t>Een traumatische bevalling  (postpartum PTSS)</a:t>
            </a:r>
          </a:p>
        </p:txBody>
      </p:sp>
      <p:sp>
        <p:nvSpPr>
          <p:cNvPr id="5" name="Tekstvak 4"/>
          <p:cNvSpPr txBox="1"/>
          <p:nvPr/>
        </p:nvSpPr>
        <p:spPr>
          <a:xfrm>
            <a:off x="755891" y="645629"/>
            <a:ext cx="9103033" cy="1077218"/>
          </a:xfrm>
          <a:prstGeom prst="rect">
            <a:avLst/>
          </a:prstGeom>
          <a:noFill/>
        </p:spPr>
        <p:txBody>
          <a:bodyPr wrap="square" rtlCol="0" anchor="t">
            <a:spAutoFit/>
          </a:bodyPr>
          <a:lstStyle/>
          <a:p>
            <a:r>
              <a:rPr lang="nl-NL" sz="3200" dirty="0">
                <a:solidFill>
                  <a:srgbClr val="000000"/>
                </a:solidFill>
                <a:latin typeface="Biome"/>
              </a:rPr>
              <a:t>4. Post Traumatische Stress</a:t>
            </a:r>
            <a:br>
              <a:rPr lang="nl-NL" sz="3200" dirty="0">
                <a:solidFill>
                  <a:srgbClr val="000000"/>
                </a:solidFill>
                <a:latin typeface="Biome"/>
              </a:rPr>
            </a:br>
            <a:r>
              <a:rPr lang="nl-NL" sz="3200">
                <a:solidFill>
                  <a:srgbClr val="000000"/>
                </a:solidFill>
                <a:latin typeface="Biome"/>
              </a:rPr>
              <a:t>     Oorzaken </a:t>
            </a:r>
            <a:endParaRPr lang="nl-NL" sz="3200" dirty="0">
              <a:solidFill>
                <a:srgbClr val="000000"/>
              </a:solidFill>
              <a:latin typeface="Biome"/>
            </a:endParaRPr>
          </a:p>
        </p:txBody>
      </p:sp>
      <p:pic>
        <p:nvPicPr>
          <p:cNvPr id="6" name="Afbeelding 6" descr="Afbeelding met man&#10;&#10;Beschrijving is gegenereerd met zeer hoge betrouwbaarheid">
            <a:extLst>
              <a:ext uri="{FF2B5EF4-FFF2-40B4-BE49-F238E27FC236}">
                <a16:creationId xmlns:a16="http://schemas.microsoft.com/office/drawing/2014/main" id="{3C0B13DB-25F7-4609-A967-AB353BAA8AC8}"/>
              </a:ext>
            </a:extLst>
          </p:cNvPr>
          <p:cNvPicPr>
            <a:picLocks noChangeAspect="1"/>
          </p:cNvPicPr>
          <p:nvPr/>
        </p:nvPicPr>
        <p:blipFill>
          <a:blip r:embed="rId2"/>
          <a:stretch>
            <a:fillRect/>
          </a:stretch>
        </p:blipFill>
        <p:spPr>
          <a:xfrm>
            <a:off x="9240178" y="220209"/>
            <a:ext cx="2743200" cy="1682496"/>
          </a:xfrm>
          <a:prstGeom prst="rect">
            <a:avLst/>
          </a:prstGeom>
        </p:spPr>
      </p:pic>
    </p:spTree>
    <p:extLst>
      <p:ext uri="{BB962C8B-B14F-4D97-AF65-F5344CB8AC3E}">
        <p14:creationId xmlns:p14="http://schemas.microsoft.com/office/powerpoint/2010/main" val="229842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22852" y="490330"/>
            <a:ext cx="8470017" cy="861774"/>
          </a:xfrm>
          <a:prstGeom prst="rect">
            <a:avLst/>
          </a:prstGeom>
          <a:noFill/>
        </p:spPr>
        <p:txBody>
          <a:bodyPr wrap="square" rtlCol="0" anchor="t">
            <a:spAutoFit/>
          </a:bodyPr>
          <a:lstStyle/>
          <a:p>
            <a:r>
              <a:rPr lang="nl-NL" sz="3200" dirty="0">
                <a:solidFill>
                  <a:srgbClr val="000000"/>
                </a:solidFill>
                <a:latin typeface="Biome"/>
              </a:rPr>
              <a:t>4. Post Traumatische Stress</a:t>
            </a:r>
          </a:p>
          <a:p>
            <a:endParaRPr lang="nl-NL" u="sng" dirty="0">
              <a:solidFill>
                <a:srgbClr val="000000"/>
              </a:solidFill>
              <a:latin typeface="Biome"/>
            </a:endParaRPr>
          </a:p>
        </p:txBody>
      </p:sp>
      <p:sp>
        <p:nvSpPr>
          <p:cNvPr id="6" name="Tekstvak 5"/>
          <p:cNvSpPr txBox="1"/>
          <p:nvPr/>
        </p:nvSpPr>
        <p:spPr>
          <a:xfrm>
            <a:off x="673486" y="1456457"/>
            <a:ext cx="11516140" cy="3693319"/>
          </a:xfrm>
          <a:prstGeom prst="rect">
            <a:avLst/>
          </a:prstGeom>
          <a:noFill/>
        </p:spPr>
        <p:txBody>
          <a:bodyPr wrap="square" rtlCol="0" anchor="t">
            <a:spAutoFit/>
          </a:bodyPr>
          <a:lstStyle/>
          <a:p>
            <a:r>
              <a:rPr lang="nl-NL" b="1" dirty="0">
                <a:latin typeface="Biome Light"/>
              </a:rPr>
              <a:t>Symptomen:</a:t>
            </a:r>
          </a:p>
          <a:p>
            <a:endParaRPr lang="nl-NL" dirty="0">
              <a:latin typeface="Biome Light"/>
            </a:endParaRPr>
          </a:p>
          <a:p>
            <a:pPr marL="342900" indent="-342900">
              <a:buFont typeface="Arial" panose="020B0604020202020204" pitchFamily="34" charset="0"/>
              <a:buChar char="•"/>
            </a:pPr>
            <a:r>
              <a:rPr lang="nl-NL" dirty="0">
                <a:latin typeface="Biome Light"/>
              </a:rPr>
              <a:t>Herbeleving (nachtmerries of flashbacks), </a:t>
            </a:r>
          </a:p>
          <a:p>
            <a:pPr marL="342900" indent="-342900">
              <a:buFont typeface="Arial" panose="020B0604020202020204" pitchFamily="34" charset="0"/>
              <a:buChar char="•"/>
            </a:pPr>
            <a:r>
              <a:rPr lang="nl-NL" dirty="0">
                <a:latin typeface="Biome Light"/>
              </a:rPr>
              <a:t>Vermijding van herinneringen of emotionele uitschakeling hiervan</a:t>
            </a:r>
          </a:p>
          <a:p>
            <a:pPr marL="342900" indent="-342900">
              <a:buFont typeface="Arial" panose="020B0604020202020204" pitchFamily="34" charset="0"/>
              <a:buChar char="•"/>
            </a:pPr>
            <a:r>
              <a:rPr lang="nl-NL">
                <a:latin typeface="Biome Light"/>
              </a:rPr>
              <a:t>Ernstige prikkelbaarheid en slaapstoornissen </a:t>
            </a:r>
          </a:p>
          <a:p>
            <a:pPr marL="342900" indent="-342900">
              <a:buFont typeface="Arial" panose="020B0604020202020204" pitchFamily="34" charset="0"/>
              <a:buChar char="•"/>
            </a:pPr>
            <a:r>
              <a:rPr lang="nl-NL">
                <a:latin typeface="Biome Light"/>
              </a:rPr>
              <a:t>Extreme spanning als gevolg van bepaalde prikkels, irritatie en hevige </a:t>
            </a:r>
            <a:r>
              <a:rPr lang="nl-NL" dirty="0">
                <a:latin typeface="Biome Light"/>
              </a:rPr>
              <a:t>schrikreacties. </a:t>
            </a:r>
            <a:endParaRPr lang="nl-NL"/>
          </a:p>
          <a:p>
            <a:endParaRPr lang="nl-NL" dirty="0">
              <a:latin typeface="Biome Light"/>
            </a:endParaRPr>
          </a:p>
          <a:p>
            <a:pPr marL="342900" indent="-342900">
              <a:buFont typeface="Arial" panose="020B0604020202020204" pitchFamily="34" charset="0"/>
              <a:buChar char="•"/>
            </a:pPr>
            <a:r>
              <a:rPr lang="nl-NL" dirty="0">
                <a:latin typeface="Biome Light"/>
              </a:rPr>
              <a:t>Mogelijk symptomen van andere psychische aandoeningen zoals een klinische depressie. </a:t>
            </a:r>
          </a:p>
          <a:p>
            <a:endParaRPr lang="nl-NL" dirty="0">
              <a:latin typeface="Biome Light"/>
            </a:endParaRPr>
          </a:p>
          <a:p>
            <a:pPr marL="342900" indent="-342900">
              <a:buFont typeface="Arial" panose="020B0604020202020204" pitchFamily="34" charset="0"/>
              <a:buChar char="•"/>
            </a:pPr>
            <a:r>
              <a:rPr lang="nl-NL">
                <a:latin typeface="Biome Light"/>
              </a:rPr>
              <a:t>Van PTSS is sprake wanneer de symptomen langer dan een maand duren.</a:t>
            </a:r>
            <a:br>
              <a:rPr lang="nl-NL" dirty="0">
                <a:latin typeface="Biome Light"/>
              </a:rPr>
            </a:br>
            <a:r>
              <a:rPr lang="nl-NL">
                <a:latin typeface="Biome Light"/>
              </a:rPr>
              <a:t>Bij korter dan een maand, spreekt men van acute stress-stoornis </a:t>
            </a:r>
          </a:p>
          <a:p>
            <a:endParaRPr lang="nl-NL" dirty="0">
              <a:latin typeface="Biome Light"/>
            </a:endParaRPr>
          </a:p>
          <a:p>
            <a:pPr marL="342900" indent="-342900">
              <a:buFont typeface="Arial" panose="020B0604020202020204" pitchFamily="34" charset="0"/>
              <a:buChar char="•"/>
            </a:pPr>
            <a:r>
              <a:rPr lang="nl-NL" dirty="0">
                <a:latin typeface="Biome Light"/>
              </a:rPr>
              <a:t>PTSS is met behandeling te genezen of te verbeteren. Soms kan dit ook spontaan gebeuren. </a:t>
            </a:r>
          </a:p>
        </p:txBody>
      </p:sp>
      <p:pic>
        <p:nvPicPr>
          <p:cNvPr id="7" name="Afbeelding 7" descr="Afbeelding met man&#10;&#10;Beschrijving is gegenereerd met zeer hoge betrouwbaarheid">
            <a:extLst>
              <a:ext uri="{FF2B5EF4-FFF2-40B4-BE49-F238E27FC236}">
                <a16:creationId xmlns:a16="http://schemas.microsoft.com/office/drawing/2014/main" id="{9BE3B8A4-7434-4131-BD94-DCA45220CB76}"/>
              </a:ext>
            </a:extLst>
          </p:cNvPr>
          <p:cNvPicPr>
            <a:picLocks noChangeAspect="1"/>
          </p:cNvPicPr>
          <p:nvPr/>
        </p:nvPicPr>
        <p:blipFill>
          <a:blip r:embed="rId2"/>
          <a:stretch>
            <a:fillRect/>
          </a:stretch>
        </p:blipFill>
        <p:spPr>
          <a:xfrm>
            <a:off x="9262281" y="188021"/>
            <a:ext cx="2743200" cy="1682496"/>
          </a:xfrm>
          <a:prstGeom prst="rect">
            <a:avLst/>
          </a:prstGeom>
        </p:spPr>
      </p:pic>
    </p:spTree>
    <p:extLst>
      <p:ext uri="{BB962C8B-B14F-4D97-AF65-F5344CB8AC3E}">
        <p14:creationId xmlns:p14="http://schemas.microsoft.com/office/powerpoint/2010/main" val="99320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50214" y="3027592"/>
            <a:ext cx="9932086" cy="2031325"/>
          </a:xfrm>
          <a:prstGeom prst="rect">
            <a:avLst/>
          </a:prstGeom>
        </p:spPr>
        <p:txBody>
          <a:bodyPr wrap="square" anchor="t">
            <a:spAutoFit/>
          </a:bodyPr>
          <a:lstStyle/>
          <a:p>
            <a:r>
              <a:rPr lang="nl-NL" b="1" dirty="0">
                <a:latin typeface="Biome Light"/>
              </a:rPr>
              <a:t>Sociotherapie</a:t>
            </a:r>
          </a:p>
          <a:p>
            <a:r>
              <a:rPr lang="nl-NL" dirty="0">
                <a:latin typeface="Biome Light"/>
              </a:rPr>
              <a:t>Verlichten van sociale isolatie van betrokkenen te verlichten en hen aan te moedigen om terug te keren in het sociale leven en de beroepsomgeving. </a:t>
            </a:r>
          </a:p>
          <a:p>
            <a:r>
              <a:rPr lang="nl-NL" dirty="0">
                <a:latin typeface="Biome Light"/>
              </a:rPr>
              <a:t>Wordt de oorzaak van een angststoornis in de kindertijd vermoed, dan probeert men deze met behulp van </a:t>
            </a:r>
            <a:r>
              <a:rPr lang="nl-NL" b="1" dirty="0">
                <a:latin typeface="Biome Light"/>
                <a:hlinkClick r:id="rId2"/>
              </a:rPr>
              <a:t>dieptepsychologie</a:t>
            </a:r>
            <a:r>
              <a:rPr lang="nl-NL" dirty="0">
                <a:latin typeface="Biome Light"/>
              </a:rPr>
              <a:t> te behandelen. </a:t>
            </a:r>
            <a:br>
              <a:rPr lang="nl-NL" dirty="0">
                <a:latin typeface="Biome Light"/>
              </a:rPr>
            </a:br>
            <a:r>
              <a:rPr lang="nl-NL" dirty="0">
                <a:latin typeface="Biome Light"/>
              </a:rPr>
              <a:t>Een dergelijke behandeling strekt zich vaak uit over meerdere jaren.</a:t>
            </a:r>
            <a:br>
              <a:rPr lang="nl-NL" dirty="0">
                <a:latin typeface="Biome Light"/>
              </a:rPr>
            </a:br>
            <a:endParaRPr lang="nl-NL" dirty="0">
              <a:latin typeface="Biome Light"/>
            </a:endParaRPr>
          </a:p>
        </p:txBody>
      </p:sp>
      <p:sp>
        <p:nvSpPr>
          <p:cNvPr id="5" name="Rechthoek 4"/>
          <p:cNvSpPr/>
          <p:nvPr/>
        </p:nvSpPr>
        <p:spPr>
          <a:xfrm>
            <a:off x="844676" y="1566756"/>
            <a:ext cx="8986161" cy="1200329"/>
          </a:xfrm>
          <a:prstGeom prst="rect">
            <a:avLst/>
          </a:prstGeom>
        </p:spPr>
        <p:txBody>
          <a:bodyPr wrap="square" anchor="t">
            <a:spAutoFit/>
          </a:bodyPr>
          <a:lstStyle/>
          <a:p>
            <a:r>
              <a:rPr lang="nl-NL" b="1" dirty="0">
                <a:latin typeface="Biome Light"/>
              </a:rPr>
              <a:t>Inzet van medicijnen</a:t>
            </a:r>
          </a:p>
          <a:p>
            <a:r>
              <a:rPr lang="nl-NL">
                <a:latin typeface="Biome Light"/>
              </a:rPr>
              <a:t>Hierbij zet men antidepressiva in en in mindere</a:t>
            </a:r>
            <a:r>
              <a:rPr lang="nl-NL" dirty="0">
                <a:latin typeface="Biome Light"/>
              </a:rPr>
              <a:t> mindere mate kalmeringsmiddelen zoals benzodiazepinen. </a:t>
            </a:r>
            <a:br>
              <a:rPr lang="nl-NL" dirty="0">
                <a:latin typeface="Biome Light"/>
              </a:rPr>
            </a:br>
            <a:r>
              <a:rPr lang="nl-NL">
                <a:latin typeface="Biome Light"/>
              </a:rPr>
              <a:t>Als de </a:t>
            </a:r>
            <a:r>
              <a:rPr lang="nl-NL" dirty="0">
                <a:latin typeface="Biome Light"/>
              </a:rPr>
              <a:t>lichamelijke symptomen overheersen kunnen bètablokkers van nut zijn.</a:t>
            </a:r>
          </a:p>
        </p:txBody>
      </p:sp>
      <p:sp>
        <p:nvSpPr>
          <p:cNvPr id="6" name="Rechthoek 5"/>
          <p:cNvSpPr/>
          <p:nvPr/>
        </p:nvSpPr>
        <p:spPr>
          <a:xfrm>
            <a:off x="844676" y="687831"/>
            <a:ext cx="6824088" cy="584775"/>
          </a:xfrm>
          <a:prstGeom prst="rect">
            <a:avLst/>
          </a:prstGeom>
        </p:spPr>
        <p:txBody>
          <a:bodyPr wrap="square">
            <a:spAutoFit/>
          </a:bodyPr>
          <a:lstStyle/>
          <a:p>
            <a:r>
              <a:rPr lang="nl-NL" sz="3200" dirty="0">
                <a:solidFill>
                  <a:srgbClr val="000000"/>
                </a:solidFill>
                <a:latin typeface="Biome"/>
              </a:rPr>
              <a:t>Behandeling van angststoornis</a:t>
            </a:r>
          </a:p>
        </p:txBody>
      </p:sp>
      <p:pic>
        <p:nvPicPr>
          <p:cNvPr id="8" name="Afbeelding 8" descr="Afbeelding met binnen, tafel, man, vrouw&#10;&#10;Beschrijving is gegenereerd met zeer hoge betrouwbaarheid">
            <a:extLst>
              <a:ext uri="{FF2B5EF4-FFF2-40B4-BE49-F238E27FC236}">
                <a16:creationId xmlns:a16="http://schemas.microsoft.com/office/drawing/2014/main" id="{30A6C378-F2E7-41DE-96D0-E27A23BC1F0C}"/>
              </a:ext>
            </a:extLst>
          </p:cNvPr>
          <p:cNvPicPr>
            <a:picLocks noChangeAspect="1"/>
          </p:cNvPicPr>
          <p:nvPr/>
        </p:nvPicPr>
        <p:blipFill>
          <a:blip r:embed="rId3"/>
          <a:stretch>
            <a:fillRect/>
          </a:stretch>
        </p:blipFill>
        <p:spPr>
          <a:xfrm>
            <a:off x="9592101" y="4582236"/>
            <a:ext cx="2083559" cy="2049439"/>
          </a:xfrm>
          <a:prstGeom prst="rect">
            <a:avLst/>
          </a:prstGeom>
        </p:spPr>
      </p:pic>
    </p:spTree>
    <p:extLst>
      <p:ext uri="{BB962C8B-B14F-4D97-AF65-F5344CB8AC3E}">
        <p14:creationId xmlns:p14="http://schemas.microsoft.com/office/powerpoint/2010/main" val="364467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p:nvSpPr>
        <p:spPr>
          <a:xfrm>
            <a:off x="6094105"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a:solidFill>
                  <a:srgbClr val="000000"/>
                </a:solidFill>
                <a:latin typeface="+mj-lt"/>
                <a:ea typeface="+mj-ea"/>
                <a:cs typeface="+mj-cs"/>
              </a:rPr>
              <a:t>Behandeling van angststoornis</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7" descr="Afbeelding met kaart&#10;&#10;Beschrijving is gegenereerd met zeer hoge betrouwbaarheid">
            <a:extLst>
              <a:ext uri="{FF2B5EF4-FFF2-40B4-BE49-F238E27FC236}">
                <a16:creationId xmlns:a16="http://schemas.microsoft.com/office/drawing/2014/main" id="{897D5F95-0CCB-43D4-9CEA-510739333777}"/>
              </a:ext>
            </a:extLst>
          </p:cNvPr>
          <p:cNvPicPr>
            <a:picLocks noChangeAspect="1"/>
          </p:cNvPicPr>
          <p:nvPr/>
        </p:nvPicPr>
        <p:blipFill rotWithShape="1">
          <a:blip r:embed="rId3">
            <a:alphaModFix/>
          </a:blip>
          <a:srcRect l="14652" r="21813"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5352891" cy="3980483"/>
          </a:xfrm>
        </p:spPr>
        <p:txBody>
          <a:bodyPr vert="horz" lIns="91440" tIns="45720" rIns="91440" bIns="45720" rtlCol="0" anchor="ctr">
            <a:noAutofit/>
          </a:bodyPr>
          <a:lstStyle/>
          <a:p>
            <a:pPr marL="0"/>
            <a:endParaRPr lang="en-US" sz="1800" b="1">
              <a:solidFill>
                <a:srgbClr val="000000"/>
              </a:solidFill>
              <a:latin typeface="Biome Light"/>
            </a:endParaRPr>
          </a:p>
          <a:p>
            <a:pPr marL="0" lvl="0"/>
            <a:r>
              <a:rPr lang="en-US" sz="1800" b="1">
                <a:solidFill>
                  <a:srgbClr val="000000"/>
                </a:solidFill>
                <a:latin typeface="Biome Light"/>
              </a:rPr>
              <a:t>Cognitieve therapie</a:t>
            </a:r>
            <a:endParaRPr lang="en-US" sz="1800">
              <a:solidFill>
                <a:srgbClr val="000000"/>
              </a:solidFill>
              <a:latin typeface="Biome Light"/>
            </a:endParaRPr>
          </a:p>
          <a:p>
            <a:pPr marL="0" lvl="0" indent="0">
              <a:buNone/>
            </a:pPr>
            <a:r>
              <a:rPr lang="en-US" sz="1800">
                <a:solidFill>
                  <a:srgbClr val="000000"/>
                </a:solidFill>
                <a:latin typeface="Biome Light"/>
              </a:rPr>
              <a:t>Hier leert de patiënt om bepaalde lichamelijke symptomen en denkwijzen als veroorzaker van angst te herkennen om die vervolgens te corrigeren.</a:t>
            </a:r>
            <a:endParaRPr lang="en-US" sz="1800">
              <a:solidFill>
                <a:srgbClr val="000000"/>
              </a:solidFill>
              <a:latin typeface="Biome Light"/>
              <a:cs typeface="Calibri" panose="020F0502020204030204"/>
            </a:endParaRPr>
          </a:p>
          <a:p>
            <a:pPr marL="0" lvl="0"/>
            <a:endParaRPr lang="en-US" sz="1800">
              <a:solidFill>
                <a:srgbClr val="000000"/>
              </a:solidFill>
              <a:latin typeface="Biome Light"/>
            </a:endParaRPr>
          </a:p>
          <a:p>
            <a:pPr marL="0" lvl="0"/>
            <a:r>
              <a:rPr lang="en-US" sz="1800" b="1">
                <a:solidFill>
                  <a:srgbClr val="000000"/>
                </a:solidFill>
                <a:latin typeface="Biome Light"/>
              </a:rPr>
              <a:t>Gedragstherapie</a:t>
            </a:r>
          </a:p>
          <a:p>
            <a:pPr marL="0" indent="0">
              <a:buNone/>
            </a:pPr>
            <a:r>
              <a:rPr lang="en-US" sz="1800" dirty="0">
                <a:solidFill>
                  <a:srgbClr val="000000"/>
                </a:solidFill>
                <a:latin typeface="Biome Light"/>
              </a:rPr>
              <a:t>Hierbij moet de betrokkene het hoofd leren bieden </a:t>
            </a:r>
            <a:r>
              <a:rPr lang="en-US" sz="1800">
                <a:solidFill>
                  <a:srgbClr val="000000"/>
                </a:solidFill>
                <a:latin typeface="Biome Light"/>
              </a:rPr>
              <a:t>aan de trigger van zijn angsten in plaats van deze te </a:t>
            </a:r>
            <a:r>
              <a:rPr lang="en-US" sz="1800" dirty="0">
                <a:solidFill>
                  <a:srgbClr val="000000"/>
                </a:solidFill>
                <a:latin typeface="Biome Light"/>
              </a:rPr>
              <a:t>mijden. De patiënt moet ervaren dat de tot angst leidende veroorzaker niet zo erg is als gevreesd en op die manier zijn angst de baas worden.</a:t>
            </a:r>
            <a:endParaRPr lang="en-US" sz="1800" dirty="0">
              <a:latin typeface="Biome Light"/>
              <a:cs typeface="Calibri" panose="020F0502020204030204"/>
            </a:endParaRPr>
          </a:p>
        </p:txBody>
      </p:sp>
    </p:spTree>
    <p:extLst>
      <p:ext uri="{BB962C8B-B14F-4D97-AF65-F5344CB8AC3E}">
        <p14:creationId xmlns:p14="http://schemas.microsoft.com/office/powerpoint/2010/main" val="225696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4">
            <a:extLst>
              <a:ext uri="{FF2B5EF4-FFF2-40B4-BE49-F238E27FC236}">
                <a16:creationId xmlns:a16="http://schemas.microsoft.com/office/drawing/2014/main" id="{4E1CAD58-CF36-457E-9912-24CB87E79C51}"/>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Angststoornis</a:t>
            </a:r>
          </a:p>
        </p:txBody>
      </p:sp>
      <p:sp>
        <p:nvSpPr>
          <p:cNvPr id="3" name="Tijdelijke aanduiding voor inhoud 2"/>
          <p:cNvSpPr>
            <a:spLocks noGrp="1"/>
          </p:cNvSpPr>
          <p:nvPr>
            <p:ph idx="1"/>
          </p:nvPr>
        </p:nvSpPr>
        <p:spPr>
          <a:xfrm>
            <a:off x="6090574" y="801866"/>
            <a:ext cx="5306084" cy="5230634"/>
          </a:xfrm>
        </p:spPr>
        <p:txBody>
          <a:bodyPr vert="horz" lIns="91440" tIns="45720" rIns="91440" bIns="45720" rtlCol="0" anchor="ctr">
            <a:normAutofit/>
          </a:bodyPr>
          <a:lstStyle/>
          <a:p>
            <a:r>
              <a:rPr lang="nl-NL" sz="1700" dirty="0">
                <a:solidFill>
                  <a:srgbClr val="000000"/>
                </a:solidFill>
              </a:rPr>
              <a:t>Een </a:t>
            </a:r>
            <a:r>
              <a:rPr lang="nl-NL" sz="1700" b="1" dirty="0">
                <a:solidFill>
                  <a:srgbClr val="000000"/>
                </a:solidFill>
              </a:rPr>
              <a:t>angststoornis</a:t>
            </a:r>
            <a:r>
              <a:rPr lang="nl-NL" sz="1700" dirty="0">
                <a:solidFill>
                  <a:srgbClr val="000000"/>
                </a:solidFill>
              </a:rPr>
              <a:t> is een psychische aandoening die zich kenmerkt door de aanwezigheid van ziekelijke angst. </a:t>
            </a:r>
            <a:endParaRPr lang="nl-NL" sz="1700" dirty="0">
              <a:solidFill>
                <a:srgbClr val="000000"/>
              </a:solidFill>
              <a:cs typeface="Calibri"/>
            </a:endParaRPr>
          </a:p>
          <a:p>
            <a:r>
              <a:rPr lang="nl-NL" sz="1700" dirty="0">
                <a:solidFill>
                  <a:srgbClr val="000000"/>
                </a:solidFill>
              </a:rPr>
              <a:t>Angst is een gevoel dat optreedt bij dreigend gevaar. De emotie ontstaat als het welzijn van een persoon direct wordt bedreigd, maar ook als een persoon een situatie als bedreigend ervaart. </a:t>
            </a:r>
            <a:endParaRPr lang="nl-NL" sz="1700" dirty="0">
              <a:solidFill>
                <a:srgbClr val="000000"/>
              </a:solidFill>
              <a:cs typeface="Calibri"/>
            </a:endParaRPr>
          </a:p>
          <a:p>
            <a:r>
              <a:rPr lang="nl-NL" sz="1700" dirty="0">
                <a:solidFill>
                  <a:srgbClr val="000000"/>
                </a:solidFill>
              </a:rPr>
              <a:t>Angsten kunnen kortdurend zijn, maar ook langdurend, soms zelfs levenslang. </a:t>
            </a:r>
            <a:endParaRPr lang="nl-NL" sz="1700" dirty="0">
              <a:solidFill>
                <a:srgbClr val="000000"/>
              </a:solidFill>
              <a:cs typeface="Calibri"/>
            </a:endParaRPr>
          </a:p>
          <a:p>
            <a:r>
              <a:rPr lang="nl-NL" sz="1700" dirty="0">
                <a:solidFill>
                  <a:srgbClr val="000000"/>
                </a:solidFill>
              </a:rPr>
              <a:t>Als een angst geen reële aanleiding heeft en de betrokken persoon er sociale problemen door ondervindt, is er sprake van een stoornis. </a:t>
            </a:r>
            <a:endParaRPr lang="nl-NL" sz="1700" dirty="0">
              <a:solidFill>
                <a:srgbClr val="000000"/>
              </a:solidFill>
              <a:cs typeface="Calibri"/>
            </a:endParaRPr>
          </a:p>
          <a:p>
            <a:r>
              <a:rPr lang="nl-NL" sz="1700" dirty="0">
                <a:solidFill>
                  <a:srgbClr val="000000"/>
                </a:solidFill>
              </a:rPr>
              <a:t>Sommige van deze aandoeningen worden fobie genoemd.</a:t>
            </a:r>
            <a:endParaRPr lang="nl-NL" sz="1700" dirty="0">
              <a:solidFill>
                <a:srgbClr val="000000"/>
              </a:solidFill>
              <a:cs typeface="Calibri"/>
            </a:endParaRPr>
          </a:p>
          <a:p>
            <a:r>
              <a:rPr lang="nl-NL" sz="1700" dirty="0">
                <a:solidFill>
                  <a:srgbClr val="000000"/>
                </a:solidFill>
              </a:rPr>
              <a:t>Angststoornissen zijn in de psychiatrie de meest voorkomende aandoeningen. </a:t>
            </a:r>
            <a:endParaRPr lang="nl-NL" sz="1700" dirty="0">
              <a:solidFill>
                <a:srgbClr val="000000"/>
              </a:solidFill>
              <a:cs typeface="Calibri"/>
            </a:endParaRPr>
          </a:p>
          <a:p>
            <a:r>
              <a:rPr lang="nl-NL" sz="1700" dirty="0">
                <a:solidFill>
                  <a:srgbClr val="000000"/>
                </a:solidFill>
              </a:rPr>
              <a:t>Over het algemeen komen angststoornissen vaker voor bij vrouwen dan bij mannen. </a:t>
            </a:r>
            <a:endParaRPr lang="nl-NL" sz="1700" dirty="0">
              <a:solidFill>
                <a:srgbClr val="000000"/>
              </a:solidFill>
              <a:cs typeface="Calibri"/>
            </a:endParaRPr>
          </a:p>
        </p:txBody>
      </p:sp>
    </p:spTree>
    <p:extLst>
      <p:ext uri="{BB962C8B-B14F-4D97-AF65-F5344CB8AC3E}">
        <p14:creationId xmlns:p14="http://schemas.microsoft.com/office/powerpoint/2010/main" val="38925417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 name="Rechthoek 4"/>
          <p:cNvSpPr/>
          <p:nvPr/>
        </p:nvSpPr>
        <p:spPr>
          <a:xfrm>
            <a:off x="4069080" y="630936"/>
            <a:ext cx="7425746" cy="736663"/>
          </a:xfrm>
          <a:prstGeom prst="rect">
            <a:avLst/>
          </a:prstGeom>
        </p:spPr>
        <p:txBody>
          <a:bodyPr vert="horz" lIns="91440" tIns="45720" rIns="91440" bIns="45720" rtlCol="0" anchor="b">
            <a:normAutofit fontScale="77500" lnSpcReduction="20000"/>
          </a:bodyPr>
          <a:lstStyle/>
          <a:p>
            <a:pPr defTabSz="914400">
              <a:lnSpc>
                <a:spcPct val="90000"/>
              </a:lnSpc>
              <a:spcBef>
                <a:spcPct val="0"/>
              </a:spcBef>
              <a:spcAft>
                <a:spcPts val="600"/>
              </a:spcAft>
            </a:pPr>
            <a:r>
              <a:rPr lang="nl-NL" sz="4000" kern="1200" dirty="0">
                <a:latin typeface="Biome" panose="020B0503030204020804" pitchFamily="34" charset="0"/>
                <a:ea typeface="+mj-ea"/>
                <a:cs typeface="Biome" panose="020B0503030204020804" pitchFamily="34" charset="0"/>
              </a:rPr>
              <a:t>1. Gegeneraliseerde angststoornis</a:t>
            </a:r>
          </a:p>
        </p:txBody>
      </p:sp>
      <p:sp>
        <p:nvSpPr>
          <p:cNvPr id="7" name="Rechthoek 6"/>
          <p:cNvSpPr/>
          <p:nvPr/>
        </p:nvSpPr>
        <p:spPr>
          <a:xfrm>
            <a:off x="4232276" y="2489200"/>
            <a:ext cx="7929562" cy="3737864"/>
          </a:xfrm>
          <a:prstGeom prst="rect">
            <a:avLst/>
          </a:prstGeom>
        </p:spPr>
        <p:txBody>
          <a:bodyPr vert="horz" lIns="91440" tIns="45720" rIns="91440" bIns="45720" rtlCol="0" anchor="ctr">
            <a:noAutofit/>
          </a:bodyPr>
          <a:lstStyle/>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De patiënt lijdt aan langdurige buitensporige</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angstgevoelens en zorgen die moeilijk onder controle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te krijgen zijn.</a:t>
            </a: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Frequentie, intensiteit en duur van de zorgen staan niet in</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verhouding tot de aanleiding</a:t>
            </a: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De optredende spanningen staan de dagelijkse gang van zaken in</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de weg. Het betreft vaak zorgen over werk, geld en gezondheid.</a:t>
            </a: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Iemand maakt zich vaak overmatig veel zorgen over op tijd zijn</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voor afspraken, het schoonhouden van het huis en de ordelijkheid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van de werkplek.</a:t>
            </a:r>
          </a:p>
          <a:p>
            <a:pPr indent="-228600" defTabSz="1209675">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Lichamelijke symptomen: klamme handen, hyperactiviteit, moeite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met slikken, problemen met het maagdarmkanaal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schrikachtigheid,  spierspanningen, misselijkheid en zweten</a:t>
            </a:r>
          </a:p>
          <a:p>
            <a:pPr indent="-228600" defTabSz="1209675">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Komt bij circa vier procent van de bevolking voor, waarvan twee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    keer zo vaak bij vrouwen als bij mannen. </a:t>
            </a:r>
          </a:p>
        </p:txBody>
      </p:sp>
    </p:spTree>
    <p:extLst>
      <p:ext uri="{BB962C8B-B14F-4D97-AF65-F5344CB8AC3E}">
        <p14:creationId xmlns:p14="http://schemas.microsoft.com/office/powerpoint/2010/main" val="213614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ADAE60E-C139-4625-837A-DFF4A61E4E0A}"/>
              </a:ext>
            </a:extLst>
          </p:cNvPr>
          <p:cNvSpPr>
            <a:spLocks noGrp="1"/>
          </p:cNvSpPr>
          <p:nvPr>
            <p:ph type="title"/>
          </p:nvPr>
        </p:nvSpPr>
        <p:spPr>
          <a:xfrm>
            <a:off x="6053668" y="803325"/>
            <a:ext cx="5314536" cy="1088975"/>
          </a:xfrm>
        </p:spPr>
        <p:txBody>
          <a:bodyPr vert="horz" lIns="91440" tIns="45720" rIns="91440" bIns="45720" rtlCol="0" anchor="ctr">
            <a:normAutofit/>
          </a:bodyPr>
          <a:lstStyle/>
          <a:p>
            <a:r>
              <a:rPr lang="en-US" sz="3200" kern="1200" dirty="0">
                <a:solidFill>
                  <a:schemeClr val="tx1"/>
                </a:solidFill>
                <a:latin typeface="Biome" panose="020B0503030204020804" pitchFamily="34" charset="0"/>
                <a:cs typeface="Biome" panose="020B0503030204020804" pitchFamily="34" charset="0"/>
              </a:rPr>
              <a:t>2. </a:t>
            </a:r>
            <a:r>
              <a:rPr lang="en-US" sz="3200" kern="1200" dirty="0" err="1">
                <a:solidFill>
                  <a:schemeClr val="tx1"/>
                </a:solidFill>
                <a:latin typeface="Biome" panose="020B0503030204020804" pitchFamily="34" charset="0"/>
                <a:cs typeface="Biome" panose="020B0503030204020804" pitchFamily="34" charset="0"/>
              </a:rPr>
              <a:t>Fobie</a:t>
            </a:r>
            <a:r>
              <a:rPr lang="en-US" sz="3200" kern="1200" dirty="0">
                <a:solidFill>
                  <a:schemeClr val="tx1"/>
                </a:solidFill>
                <a:latin typeface="Biome" panose="020B0503030204020804" pitchFamily="34" charset="0"/>
                <a:cs typeface="Biome" panose="020B0503030204020804" pitchFamily="34" charset="0"/>
              </a:rPr>
              <a:t> </a:t>
            </a:r>
          </a:p>
        </p:txBody>
      </p:sp>
      <p:sp>
        <p:nvSpPr>
          <p:cNvPr id="13" name="Freeform: Shape 12">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B808FCA-CF76-49B7-B1F6-9A51377612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6" name="Rechthoek 5"/>
          <p:cNvSpPr/>
          <p:nvPr/>
        </p:nvSpPr>
        <p:spPr>
          <a:xfrm>
            <a:off x="5632861" y="2279018"/>
            <a:ext cx="6235766" cy="4024188"/>
          </a:xfrm>
          <a:prstGeom prst="rect">
            <a:avLst/>
          </a:prstGeom>
        </p:spPr>
        <p:txBody>
          <a:bodyPr vert="horz" lIns="91440" tIns="45720" rIns="91440" bIns="45720" rtlCol="0" anchor="t">
            <a:noAutofit/>
          </a:bodyPr>
          <a:lstStyle/>
          <a:p>
            <a:pPr marL="285750" indent="-285750" defTabSz="914400">
              <a:lnSpc>
                <a:spcPct val="90000"/>
              </a:lnSpc>
              <a:spcAft>
                <a:spcPts val="600"/>
              </a:spcAft>
              <a:buFont typeface="Arial"/>
              <a:buChar char="•"/>
            </a:pPr>
            <a:r>
              <a:rPr lang="nl-NL" dirty="0">
                <a:latin typeface="Biome Light" panose="020B0303030204020804" pitchFamily="34" charset="0"/>
                <a:cs typeface="Biome Light" panose="020B0303030204020804" pitchFamily="34" charset="0"/>
              </a:rPr>
              <a:t>De patiënt ontwikkelt een overmatige angst voor specifieke zaken of situaties. </a:t>
            </a:r>
          </a:p>
          <a:p>
            <a:pPr marL="285750" indent="-285750" defTabSz="914400">
              <a:lnSpc>
                <a:spcPct val="90000"/>
              </a:lnSpc>
              <a:spcAft>
                <a:spcPts val="600"/>
              </a:spcAft>
              <a:buFont typeface="Arial"/>
              <a:buChar char="•"/>
            </a:pPr>
            <a:r>
              <a:rPr lang="nl-NL" dirty="0">
                <a:latin typeface="Biome Light" panose="020B0303030204020804" pitchFamily="34" charset="0"/>
                <a:cs typeface="Biome Light" panose="020B0303030204020804" pitchFamily="34" charset="0"/>
              </a:rPr>
              <a:t>Deze angst staat niet in verhouding tot de reële bedreiging die van de situatie of het object uitgaat en de lijder is zich hiervan goed bewust.</a:t>
            </a:r>
          </a:p>
          <a:p>
            <a:pPr indent="-228600" defTabSz="914400">
              <a:lnSpc>
                <a:spcPct val="90000"/>
              </a:lnSpc>
              <a:spcAft>
                <a:spcPts val="600"/>
              </a:spcAft>
              <a:buFont typeface="Arial" panose="020B0604020202020204" pitchFamily="34" charset="0"/>
              <a:buChar char="•"/>
            </a:pPr>
            <a:endParaRPr lang="nl-NL" dirty="0">
              <a:latin typeface="Biome Light" panose="020B0303030204020804" pitchFamily="34" charset="0"/>
              <a:cs typeface="Biome Light" panose="020B0303030204020804" pitchFamily="34" charset="0"/>
            </a:endParaRPr>
          </a:p>
          <a:p>
            <a:pPr indent="-228600" defTabSz="914400">
              <a:lnSpc>
                <a:spcPct val="90000"/>
              </a:lnSpc>
              <a:spcAft>
                <a:spcPts val="600"/>
              </a:spcAft>
              <a:buFont typeface="Arial" panose="020B0604020202020204" pitchFamily="34" charset="0"/>
              <a:buChar char="•"/>
            </a:pPr>
            <a:r>
              <a:rPr lang="nl-NL" u="sng" dirty="0">
                <a:latin typeface="Biome Light" panose="020B0303030204020804" pitchFamily="34" charset="0"/>
                <a:cs typeface="Biome Light" panose="020B0303030204020804" pitchFamily="34" charset="0"/>
              </a:rPr>
              <a:t>De DSM erkent drie klassen fobieën:</a:t>
            </a:r>
          </a:p>
          <a:p>
            <a:pPr indent="-228600" defTabSz="914400">
              <a:lnSpc>
                <a:spcPct val="90000"/>
              </a:lnSpc>
              <a:spcAft>
                <a:spcPts val="600"/>
              </a:spcAft>
              <a:buFont typeface="Arial" panose="020B0604020202020204" pitchFamily="34" charset="0"/>
              <a:buChar char="•"/>
            </a:pPr>
            <a:endParaRPr lang="nl-NL" u="sng" dirty="0">
              <a:latin typeface="Biome Light" panose="020B0303030204020804" pitchFamily="34" charset="0"/>
              <a:cs typeface="Biome Light" panose="020B0303030204020804" pitchFamily="34" charset="0"/>
            </a:endParaRP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1. Agorafobie</a:t>
            </a: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2. Sociale fobie</a:t>
            </a:r>
          </a:p>
          <a:p>
            <a:pPr indent="-228600" defTabSz="914400">
              <a:lnSpc>
                <a:spcPct val="90000"/>
              </a:lnSpc>
              <a:spcAft>
                <a:spcPts val="600"/>
              </a:spcAft>
              <a:buFont typeface="Arial" panose="020B0604020202020204" pitchFamily="34" charset="0"/>
              <a:buChar char="•"/>
            </a:pPr>
            <a:r>
              <a:rPr lang="nl-NL" dirty="0">
                <a:latin typeface="Biome Light" panose="020B0303030204020804" pitchFamily="34" charset="0"/>
                <a:cs typeface="Biome Light" panose="020B0303030204020804" pitchFamily="34" charset="0"/>
              </a:rPr>
              <a:t>3. Specifieke fobie</a:t>
            </a:r>
          </a:p>
        </p:txBody>
      </p:sp>
    </p:spTree>
    <p:extLst>
      <p:ext uri="{BB962C8B-B14F-4D97-AF65-F5344CB8AC3E}">
        <p14:creationId xmlns:p14="http://schemas.microsoft.com/office/powerpoint/2010/main" val="31430995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vak 4"/>
          <p:cNvSpPr txBox="1"/>
          <p:nvPr/>
        </p:nvSpPr>
        <p:spPr>
          <a:xfrm>
            <a:off x="1913468" y="365125"/>
            <a:ext cx="944033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dirty="0">
                <a:solidFill>
                  <a:schemeClr val="tx1"/>
                </a:solidFill>
                <a:latin typeface="Biome" panose="020B0503030204020804" pitchFamily="34" charset="0"/>
                <a:ea typeface="+mj-ea"/>
                <a:cs typeface="Biome" panose="020B0503030204020804" pitchFamily="34" charset="0"/>
              </a:rPr>
              <a:t>2. </a:t>
            </a:r>
            <a:r>
              <a:rPr lang="en-US" sz="3200" kern="1200" dirty="0" err="1">
                <a:solidFill>
                  <a:schemeClr val="tx1"/>
                </a:solidFill>
                <a:latin typeface="Biome" panose="020B0503030204020804" pitchFamily="34" charset="0"/>
                <a:ea typeface="+mj-ea"/>
                <a:cs typeface="Biome" panose="020B0503030204020804" pitchFamily="34" charset="0"/>
              </a:rPr>
              <a:t>Fobie</a:t>
            </a:r>
            <a:endParaRPr lang="en-US" sz="3200" kern="1200" dirty="0">
              <a:solidFill>
                <a:schemeClr val="tx1"/>
              </a:solidFill>
              <a:latin typeface="Biome" panose="020B0503030204020804" pitchFamily="34" charset="0"/>
              <a:ea typeface="+mj-ea"/>
              <a:cs typeface="Biome" panose="020B0503030204020804" pitchFamily="34" charset="0"/>
            </a:endParaRPr>
          </a:p>
        </p:txBody>
      </p:sp>
      <p:pic>
        <p:nvPicPr>
          <p:cNvPr id="9" name="Graphic 8">
            <a:extLst>
              <a:ext uri="{FF2B5EF4-FFF2-40B4-BE49-F238E27FC236}">
                <a16:creationId xmlns:a16="http://schemas.microsoft.com/office/drawing/2014/main" id="{2A2631B2-6541-40AC-9A13-936CFA221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4" name="Rechthoek 3"/>
          <p:cNvSpPr/>
          <p:nvPr/>
        </p:nvSpPr>
        <p:spPr>
          <a:xfrm>
            <a:off x="838200" y="1690688"/>
            <a:ext cx="10515600" cy="4351338"/>
          </a:xfrm>
          <a:prstGeom prst="rect">
            <a:avLst/>
          </a:prstGeom>
        </p:spPr>
        <p:txBody>
          <a:bodyPr vert="horz" lIns="91440" tIns="45720" rIns="91440" bIns="45720" rtlCol="0" anchor="t">
            <a:noAutofit/>
          </a:bodyPr>
          <a:lstStyle/>
          <a:p>
            <a:pPr marL="114300" indent="-228600" defTabSz="914400">
              <a:lnSpc>
                <a:spcPct val="90000"/>
              </a:lnSpc>
              <a:spcAft>
                <a:spcPts val="600"/>
              </a:spcAft>
              <a:buFont typeface="Arial" panose="020B0604020202020204" pitchFamily="34" charset="0"/>
              <a:buChar char="•"/>
            </a:pPr>
            <a:r>
              <a:rPr lang="nl-NL" b="1" dirty="0">
                <a:latin typeface="Biome Light" panose="020B0303030204020804" pitchFamily="34" charset="0"/>
                <a:cs typeface="Biome Light" panose="020B0303030204020804" pitchFamily="34" charset="0"/>
              </a:rPr>
              <a:t>Agorafobie </a:t>
            </a:r>
          </a:p>
          <a:p>
            <a:pPr defTabSz="914400">
              <a:lnSpc>
                <a:spcPct val="90000"/>
              </a:lnSpc>
              <a:spcAft>
                <a:spcPts val="600"/>
              </a:spcAft>
            </a:pPr>
            <a:r>
              <a:rPr lang="nl-NL" dirty="0">
                <a:latin typeface="Biome Light" panose="020B0303030204020804" pitchFamily="34" charset="0"/>
                <a:cs typeface="Biome Light" panose="020B0303030204020804" pitchFamily="34" charset="0"/>
              </a:rPr>
              <a:t>De angst om een vertrouwde en veilige omgeving te verlaten.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Dit kan de vorm aannemen van angst voor open ruimten,</a:t>
            </a:r>
            <a:r>
              <a:rPr lang="nl-NL" baseline="30000" dirty="0">
                <a:latin typeface="Biome Light" panose="020B0303030204020804" pitchFamily="34" charset="0"/>
                <a:cs typeface="Biome Light" panose="020B0303030204020804" pitchFamily="34" charset="0"/>
              </a:rPr>
              <a:t> </a:t>
            </a:r>
            <a:r>
              <a:rPr lang="nl-NL" dirty="0">
                <a:latin typeface="Biome Light" panose="020B0303030204020804" pitchFamily="34" charset="0"/>
                <a:cs typeface="Biome Light" panose="020B0303030204020804" pitchFamily="34" charset="0"/>
              </a:rPr>
              <a:t>pleinen of straten,</a:t>
            </a:r>
            <a:r>
              <a:rPr lang="nl-NL" baseline="30000" dirty="0">
                <a:latin typeface="Biome Light" panose="020B0303030204020804" pitchFamily="34" charset="0"/>
                <a:cs typeface="Biome Light" panose="020B0303030204020804" pitchFamily="34" charset="0"/>
              </a:rPr>
              <a:t> </a:t>
            </a:r>
            <a:r>
              <a:rPr lang="nl-NL" dirty="0">
                <a:latin typeface="Biome Light" panose="020B0303030204020804" pitchFamily="34" charset="0"/>
                <a:cs typeface="Biome Light" panose="020B0303030204020804" pitchFamily="34" charset="0"/>
              </a:rPr>
              <a:t>situaties waarin veel mensen bij elkaar komen.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Of de angst in verlegenheid gebracht te worden of niet 'terug te kunnen keren'. Ook reizen (bijvoorbeeld met trein, bus of auto)</a:t>
            </a:r>
            <a:r>
              <a:rPr lang="nl-NL" baseline="30000" dirty="0">
                <a:latin typeface="Biome Light" panose="020B0303030204020804" pitchFamily="34" charset="0"/>
                <a:cs typeface="Biome Light" panose="020B0303030204020804" pitchFamily="34" charset="0"/>
              </a:rPr>
              <a:t> </a:t>
            </a:r>
            <a:r>
              <a:rPr lang="nl-NL" dirty="0">
                <a:latin typeface="Biome Light" panose="020B0303030204020804" pitchFamily="34" charset="0"/>
                <a:cs typeface="Biome Light" panose="020B0303030204020804" pitchFamily="34" charset="0"/>
              </a:rPr>
              <a:t>kan deze angst veroorzaken.</a:t>
            </a:r>
          </a:p>
          <a:p>
            <a:pPr indent="-228600" defTabSz="914400">
              <a:lnSpc>
                <a:spcPct val="90000"/>
              </a:lnSpc>
              <a:spcAft>
                <a:spcPts val="600"/>
              </a:spcAft>
              <a:buFont typeface="Arial" panose="020B0604020202020204" pitchFamily="34" charset="0"/>
              <a:buChar char="•"/>
            </a:pPr>
            <a:endParaRPr lang="nl-NL" dirty="0">
              <a:latin typeface="Biome Light" panose="020B0303030204020804" pitchFamily="34" charset="0"/>
              <a:cs typeface="Biome Light" panose="020B0303030204020804" pitchFamily="34" charset="0"/>
            </a:endParaRPr>
          </a:p>
          <a:p>
            <a:pPr indent="-228600" defTabSz="914400">
              <a:lnSpc>
                <a:spcPct val="90000"/>
              </a:lnSpc>
              <a:spcAft>
                <a:spcPts val="600"/>
              </a:spcAft>
              <a:buFont typeface="Arial" panose="020B0604020202020204" pitchFamily="34" charset="0"/>
              <a:buChar char="•"/>
            </a:pPr>
            <a:r>
              <a:rPr lang="nl-NL" b="1" dirty="0">
                <a:latin typeface="Biome Light" panose="020B0303030204020804" pitchFamily="34" charset="0"/>
                <a:cs typeface="Biome Light" panose="020B0303030204020804" pitchFamily="34" charset="0"/>
              </a:rPr>
              <a:t>Sociale fobie</a:t>
            </a:r>
          </a:p>
          <a:p>
            <a:pPr defTabSz="914400">
              <a:lnSpc>
                <a:spcPct val="90000"/>
              </a:lnSpc>
              <a:spcAft>
                <a:spcPts val="600"/>
              </a:spcAft>
            </a:pPr>
            <a:r>
              <a:rPr lang="nl-NL" dirty="0">
                <a:latin typeface="Biome Light" panose="020B0303030204020804" pitchFamily="34" charset="0"/>
                <a:cs typeface="Biome Light" panose="020B0303030204020804" pitchFamily="34" charset="0"/>
              </a:rPr>
              <a:t>Grote onzekerheid en verlegenheid voor alledaagse sociale interacties en gebeurtenissen, bijvoorbeeld feestjes, vergaderingen, telefoneren of boodschappen doen. Angst voor afwijzing, commentaar, kritiek, pesten en uitlachen.</a:t>
            </a:r>
          </a:p>
          <a:p>
            <a:pPr indent="-228600" defTabSz="914400">
              <a:lnSpc>
                <a:spcPct val="90000"/>
              </a:lnSpc>
              <a:spcAft>
                <a:spcPts val="600"/>
              </a:spcAft>
              <a:buFont typeface="Arial" panose="020B0604020202020204" pitchFamily="34" charset="0"/>
              <a:buChar char="•"/>
            </a:pPr>
            <a:endParaRPr lang="nl-NL" dirty="0">
              <a:latin typeface="Biome Light" panose="020B0303030204020804" pitchFamily="34" charset="0"/>
              <a:cs typeface="Biome Light" panose="020B0303030204020804" pitchFamily="34" charset="0"/>
            </a:endParaRPr>
          </a:p>
          <a:p>
            <a:pPr indent="-228600" defTabSz="914400">
              <a:lnSpc>
                <a:spcPct val="90000"/>
              </a:lnSpc>
              <a:spcAft>
                <a:spcPts val="600"/>
              </a:spcAft>
              <a:buFont typeface="Arial" panose="020B0604020202020204" pitchFamily="34" charset="0"/>
              <a:buChar char="•"/>
            </a:pPr>
            <a:r>
              <a:rPr lang="nl-NL" b="1" dirty="0">
                <a:latin typeface="Biome Light" panose="020B0303030204020804" pitchFamily="34" charset="0"/>
                <a:cs typeface="Biome Light" panose="020B0303030204020804" pitchFamily="34" charset="0"/>
              </a:rPr>
              <a:t>Specifieke fobie</a:t>
            </a:r>
          </a:p>
          <a:p>
            <a:pPr defTabSz="914400">
              <a:lnSpc>
                <a:spcPct val="90000"/>
              </a:lnSpc>
              <a:spcAft>
                <a:spcPts val="600"/>
              </a:spcAft>
            </a:pPr>
            <a:r>
              <a:rPr lang="nl-NL" dirty="0">
                <a:latin typeface="Biome Light" panose="020B0303030204020804" pitchFamily="34" charset="0"/>
                <a:cs typeface="Biome Light" panose="020B0303030204020804" pitchFamily="34" charset="0"/>
              </a:rPr>
              <a:t>De angst beperkt zich tot specifieke situaties, objecten of zelfs mensen.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Bijvoorbeeld hoogten, onweer, spinnen. </a:t>
            </a:r>
            <a:br>
              <a:rPr lang="nl-NL" dirty="0">
                <a:latin typeface="Biome Light" panose="020B0303030204020804" pitchFamily="34" charset="0"/>
                <a:cs typeface="Biome Light" panose="020B0303030204020804" pitchFamily="34" charset="0"/>
              </a:rPr>
            </a:br>
            <a:r>
              <a:rPr lang="nl-NL" dirty="0">
                <a:latin typeface="Biome Light" panose="020B0303030204020804" pitchFamily="34" charset="0"/>
                <a:cs typeface="Biome Light" panose="020B0303030204020804" pitchFamily="34" charset="0"/>
              </a:rPr>
              <a:t>Blootstelling aan een prikkel veroorzaakt meestal een directe angstreactie. De situatie wordt vermeden of ondergaan met intense angst of spanning.</a:t>
            </a:r>
          </a:p>
          <a:p>
            <a:pPr indent="-228600" defTabSz="914400">
              <a:lnSpc>
                <a:spcPct val="90000"/>
              </a:lnSpc>
              <a:spcAft>
                <a:spcPts val="600"/>
              </a:spcAft>
              <a:buFont typeface="Arial" panose="020B0604020202020204" pitchFamily="34" charset="0"/>
              <a:buChar char="•"/>
            </a:pPr>
            <a:endParaRPr lang="nl-NL" dirty="0">
              <a:latin typeface="Biome Light" panose="020B0303030204020804" pitchFamily="34" charset="0"/>
              <a:cs typeface="Biome Light" panose="020B0303030204020804" pitchFamily="34" charset="0"/>
            </a:endParaRPr>
          </a:p>
        </p:txBody>
      </p:sp>
    </p:spTree>
    <p:extLst>
      <p:ext uri="{BB962C8B-B14F-4D97-AF65-F5344CB8AC3E}">
        <p14:creationId xmlns:p14="http://schemas.microsoft.com/office/powerpoint/2010/main" val="388699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6094104" y="802955"/>
            <a:ext cx="5767695" cy="1454051"/>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nl-NL" sz="3700" dirty="0">
                <a:solidFill>
                  <a:srgbClr val="000000"/>
                </a:solidFill>
                <a:latin typeface="Biome" panose="020B0503030204020804" pitchFamily="34" charset="0"/>
                <a:ea typeface="+mj-ea"/>
                <a:cs typeface="Biome" panose="020B0503030204020804" pitchFamily="34" charset="0"/>
              </a:rPr>
              <a:t>3. Obsessief Compulsieve</a:t>
            </a:r>
            <a:br>
              <a:rPr lang="nl-NL" sz="3700" dirty="0">
                <a:latin typeface="Biome" panose="020B0503030204020804" pitchFamily="34" charset="0"/>
                <a:ea typeface="+mj-ea"/>
                <a:cs typeface="Biome" panose="020B0503030204020804" pitchFamily="34" charset="0"/>
              </a:rPr>
            </a:br>
            <a:r>
              <a:rPr lang="nl-NL" sz="3700" dirty="0">
                <a:solidFill>
                  <a:srgbClr val="000000"/>
                </a:solidFill>
                <a:latin typeface="Biome" panose="020B0503030204020804" pitchFamily="34" charset="0"/>
                <a:ea typeface="+mj-ea"/>
                <a:cs typeface="Biome" panose="020B0503030204020804" pitchFamily="34" charset="0"/>
              </a:rPr>
              <a:t>     stoornis ( OCS)</a:t>
            </a:r>
          </a:p>
        </p:txBody>
      </p:sp>
      <p:sp>
        <p:nvSpPr>
          <p:cNvPr id="2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7" descr="Afbeelding met persoon, vrouw, zitten, telefoon&#10;&#10;Beschrijving is gegenereerd met zeer hoge betrouwbaarheid">
            <a:extLst>
              <a:ext uri="{FF2B5EF4-FFF2-40B4-BE49-F238E27FC236}">
                <a16:creationId xmlns:a16="http://schemas.microsoft.com/office/drawing/2014/main" id="{CBC897EB-D308-46F2-A7E2-211C01B34D1F}"/>
              </a:ext>
            </a:extLst>
          </p:cNvPr>
          <p:cNvPicPr>
            <a:picLocks noChangeAspect="1"/>
          </p:cNvPicPr>
          <p:nvPr/>
        </p:nvPicPr>
        <p:blipFill rotWithShape="1">
          <a:blip r:embed="rId3">
            <a:alphaModFix/>
          </a:blip>
          <a:srcRect l="6838" r="8129"/>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Rechthoek 4"/>
          <p:cNvSpPr/>
          <p:nvPr/>
        </p:nvSpPr>
        <p:spPr>
          <a:xfrm>
            <a:off x="5943600" y="2421682"/>
            <a:ext cx="6019800" cy="3639289"/>
          </a:xfrm>
          <a:prstGeom prst="rect">
            <a:avLst/>
          </a:prstGeom>
        </p:spPr>
        <p:txBody>
          <a:bodyPr vert="horz" lIns="91440" tIns="45720" rIns="91440" bIns="45720" rtlCol="0" anchor="ctr">
            <a:noAutofit/>
          </a:bodyPr>
          <a:lstStyle/>
          <a:p>
            <a:pPr marL="342900" indent="-228600" defTabSz="914400">
              <a:lnSpc>
                <a:spcPct val="90000"/>
              </a:lnSpc>
              <a:spcAft>
                <a:spcPts val="600"/>
              </a:spcAft>
              <a:buFont typeface="Arial" panose="020B0604020202020204" pitchFamily="34" charset="0"/>
              <a:buChar char="•"/>
            </a:pPr>
            <a:r>
              <a:rPr lang="nl-NL" dirty="0">
                <a:solidFill>
                  <a:srgbClr val="000000"/>
                </a:solidFill>
                <a:latin typeface="Biome Light" panose="020B0303030204020804" pitchFamily="34" charset="0"/>
                <a:cs typeface="Biome Light" panose="020B0303030204020804" pitchFamily="34" charset="0"/>
              </a:rPr>
              <a:t>Obsessieve drang om bepaalde handelingen uit te voeren, die rituelen worden genoemd. </a:t>
            </a:r>
          </a:p>
          <a:p>
            <a:pPr marL="342900" indent="-228600" defTabSz="914400">
              <a:lnSpc>
                <a:spcPct val="90000"/>
              </a:lnSpc>
              <a:spcAft>
                <a:spcPts val="600"/>
              </a:spcAft>
              <a:buFont typeface="Arial" panose="020B0604020202020204" pitchFamily="34" charset="0"/>
              <a:buChar char="•"/>
            </a:pPr>
            <a:endParaRPr lang="nl-NL" dirty="0">
              <a:solidFill>
                <a:srgbClr val="000000"/>
              </a:solidFill>
              <a:latin typeface="Biome Light" panose="020B0303030204020804" pitchFamily="34" charset="0"/>
              <a:cs typeface="Biome Light" panose="020B0303030204020804" pitchFamily="34" charset="0"/>
            </a:endParaRPr>
          </a:p>
          <a:p>
            <a:pPr marL="342900" indent="-228600" defTabSz="914400">
              <a:lnSpc>
                <a:spcPct val="90000"/>
              </a:lnSpc>
              <a:spcAft>
                <a:spcPts val="600"/>
              </a:spcAft>
              <a:buFont typeface="Arial" panose="020B0604020202020204" pitchFamily="34" charset="0"/>
              <a:buChar char="•"/>
            </a:pPr>
            <a:r>
              <a:rPr lang="nl-NL" dirty="0">
                <a:solidFill>
                  <a:srgbClr val="000000"/>
                </a:solidFill>
                <a:latin typeface="Biome Light" panose="020B0303030204020804" pitchFamily="34" charset="0"/>
                <a:cs typeface="Biome Light" panose="020B0303030204020804" pitchFamily="34" charset="0"/>
              </a:rPr>
              <a:t>De patiënt voert deze handelingen (compulsies) uit als reactie op dwangmatige gedachten (obsessies). </a:t>
            </a:r>
          </a:p>
          <a:p>
            <a:pPr indent="-228600" defTabSz="914400">
              <a:lnSpc>
                <a:spcPct val="90000"/>
              </a:lnSpc>
              <a:spcAft>
                <a:spcPts val="600"/>
              </a:spcAft>
              <a:buFont typeface="Arial" panose="020B0604020202020204" pitchFamily="34" charset="0"/>
              <a:buChar char="•"/>
            </a:pPr>
            <a:endParaRPr lang="nl-NL" dirty="0">
              <a:solidFill>
                <a:srgbClr val="000000"/>
              </a:solidFill>
              <a:latin typeface="Biome Light" panose="020B0303030204020804" pitchFamily="34" charset="0"/>
              <a:cs typeface="Biome Light" panose="020B0303030204020804" pitchFamily="34" charset="0"/>
            </a:endParaRPr>
          </a:p>
          <a:p>
            <a:pPr marL="342900" indent="-228600" defTabSz="914400">
              <a:lnSpc>
                <a:spcPct val="90000"/>
              </a:lnSpc>
              <a:spcAft>
                <a:spcPts val="600"/>
              </a:spcAft>
              <a:buFont typeface="Arial" panose="020B0604020202020204" pitchFamily="34" charset="0"/>
              <a:buChar char="•"/>
            </a:pPr>
            <a:r>
              <a:rPr lang="nl-NL" dirty="0">
                <a:solidFill>
                  <a:srgbClr val="000000"/>
                </a:solidFill>
                <a:latin typeface="Biome Light" panose="020B0303030204020804" pitchFamily="34" charset="0"/>
                <a:cs typeface="Biome Light" panose="020B0303030204020804" pitchFamily="34" charset="0"/>
              </a:rPr>
              <a:t>Voor anderen lijken deze handelingen overbodig maar voor de patiënt zijn deze handelingen van vitaal belang en moeten ze volgens een bepaald patroon worden uitgevoerd om vervelende gevolgen te voorkomen. </a:t>
            </a:r>
          </a:p>
          <a:p>
            <a:pPr marL="342900" indent="-228600" defTabSz="914400">
              <a:lnSpc>
                <a:spcPct val="90000"/>
              </a:lnSpc>
              <a:spcAft>
                <a:spcPts val="600"/>
              </a:spcAft>
              <a:buFont typeface="Arial" panose="020B0604020202020204" pitchFamily="34" charset="0"/>
              <a:buChar char="•"/>
            </a:pPr>
            <a:endParaRPr lang="nl-NL" dirty="0">
              <a:solidFill>
                <a:srgbClr val="000000"/>
              </a:solidFill>
              <a:latin typeface="Biome Light" panose="020B0303030204020804" pitchFamily="34" charset="0"/>
              <a:cs typeface="Biome Light" panose="020B0303030204020804" pitchFamily="34" charset="0"/>
            </a:endParaRPr>
          </a:p>
        </p:txBody>
      </p:sp>
    </p:spTree>
    <p:extLst>
      <p:ext uri="{BB962C8B-B14F-4D97-AF65-F5344CB8AC3E}">
        <p14:creationId xmlns:p14="http://schemas.microsoft.com/office/powerpoint/2010/main" val="6620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vak 4"/>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l-NL" sz="4400" dirty="0">
                <a:latin typeface="Biome" panose="020B0503030204020804" pitchFamily="34" charset="0"/>
                <a:ea typeface="+mj-ea"/>
                <a:cs typeface="Biome" panose="020B0503030204020804" pitchFamily="34" charset="0"/>
              </a:rPr>
              <a:t>Obsessief Compulsieve stoornis </a:t>
            </a:r>
            <a:br>
              <a:rPr lang="nl-NL" sz="4400" dirty="0">
                <a:latin typeface="Biome" panose="020B0503030204020804" pitchFamily="34" charset="0"/>
                <a:ea typeface="+mj-ea"/>
                <a:cs typeface="Biome" panose="020B0503030204020804" pitchFamily="34" charset="0"/>
              </a:rPr>
            </a:br>
            <a:r>
              <a:rPr lang="nl-NL" sz="4400" dirty="0">
                <a:latin typeface="Biome" panose="020B0503030204020804" pitchFamily="34" charset="0"/>
                <a:ea typeface="+mj-ea"/>
                <a:cs typeface="Biome" panose="020B0503030204020804" pitchFamily="34" charset="0"/>
              </a:rPr>
              <a:t>( OCS)</a:t>
            </a:r>
          </a:p>
        </p:txBody>
      </p:sp>
      <p:sp>
        <p:nvSpPr>
          <p:cNvPr id="3" name="Tijdelijke aanduiding voor inhoud 2"/>
          <p:cNvSpPr>
            <a:spLocks noGrp="1"/>
          </p:cNvSpPr>
          <p:nvPr>
            <p:ph idx="1"/>
          </p:nvPr>
        </p:nvSpPr>
        <p:spPr>
          <a:xfrm>
            <a:off x="838200" y="1825625"/>
            <a:ext cx="5015484" cy="4351338"/>
          </a:xfrm>
        </p:spPr>
        <p:txBody>
          <a:bodyPr vert="horz" lIns="91440" tIns="45720" rIns="91440" bIns="45720" rtlCol="0" anchor="t">
            <a:noAutofit/>
          </a:bodyPr>
          <a:lstStyle/>
          <a:p>
            <a:r>
              <a:rPr lang="nl-NL" sz="1800" dirty="0">
                <a:latin typeface="Biome Light" panose="020B0303030204020804" pitchFamily="34" charset="0"/>
                <a:cs typeface="Biome Light" panose="020B0303030204020804" pitchFamily="34" charset="0"/>
              </a:rPr>
              <a:t>Voorbeelden zijn het zeer vaak controleren of een deur gesloten is of het overmatig vaak wassen van de handen.</a:t>
            </a:r>
          </a:p>
          <a:p>
            <a:endParaRPr lang="nl-NL" sz="1800" dirty="0">
              <a:latin typeface="Biome Light" panose="020B0303030204020804" pitchFamily="34" charset="0"/>
              <a:cs typeface="Biome Light" panose="020B0303030204020804" pitchFamily="34" charset="0"/>
            </a:endParaRPr>
          </a:p>
          <a:p>
            <a:r>
              <a:rPr lang="nl-NL" sz="1800" dirty="0">
                <a:latin typeface="Biome Light" panose="020B0303030204020804" pitchFamily="34" charset="0"/>
                <a:cs typeface="Biome Light" panose="020B0303030204020804" pitchFamily="34" charset="0"/>
              </a:rPr>
              <a:t>Door het uitvoeren van dwanghandelingen probeert men namelijk vaak datgene te voorkomen waar men zo bang voor is.</a:t>
            </a:r>
          </a:p>
          <a:p>
            <a:endParaRPr lang="nl-NL" sz="1800" baseline="30000" dirty="0">
              <a:latin typeface="Biome Light" panose="020B0303030204020804" pitchFamily="34" charset="0"/>
              <a:cs typeface="Biome Light" panose="020B0303030204020804" pitchFamily="34" charset="0"/>
            </a:endParaRPr>
          </a:p>
          <a:p>
            <a:r>
              <a:rPr lang="nl-NL" sz="1800" dirty="0">
                <a:latin typeface="Biome Light" panose="020B0303030204020804" pitchFamily="34" charset="0"/>
                <a:cs typeface="Biome Light" panose="020B0303030204020804" pitchFamily="34" charset="0"/>
              </a:rPr>
              <a:t>OCS komt zowel bij kinderen, adolescenten als volwassenen voor </a:t>
            </a:r>
          </a:p>
          <a:p>
            <a:endParaRPr lang="nl-NL" sz="1800" dirty="0">
              <a:latin typeface="Biome Light" panose="020B0303030204020804" pitchFamily="34" charset="0"/>
              <a:cs typeface="Biome Light" panose="020B0303030204020804" pitchFamily="34" charset="0"/>
            </a:endParaRPr>
          </a:p>
          <a:p>
            <a:r>
              <a:rPr lang="nl-NL" sz="1800" dirty="0">
                <a:latin typeface="Biome Light" panose="020B0303030204020804" pitchFamily="34" charset="0"/>
                <a:cs typeface="Biome Light" panose="020B0303030204020804" pitchFamily="34" charset="0"/>
              </a:rPr>
              <a:t>Veel OCS-volwassenen hadden ook in hun jeugd al OCS-symptomen.</a:t>
            </a:r>
          </a:p>
        </p:txBody>
      </p:sp>
      <p:pic>
        <p:nvPicPr>
          <p:cNvPr id="7" name="Afbeelding 7" descr="Afbeelding met persoon, vrouw, zitten, telefoon&#10;&#10;Beschrijving is gegenereerd met zeer hoge betrouwbaarheid">
            <a:extLst>
              <a:ext uri="{FF2B5EF4-FFF2-40B4-BE49-F238E27FC236}">
                <a16:creationId xmlns:a16="http://schemas.microsoft.com/office/drawing/2014/main" id="{1FF715FF-2707-44A3-A613-1CC75495A8D3}"/>
              </a:ext>
            </a:extLst>
          </p:cNvPr>
          <p:cNvPicPr>
            <a:picLocks noChangeAspect="1"/>
          </p:cNvPicPr>
          <p:nvPr/>
        </p:nvPicPr>
        <p:blipFill rotWithShape="1">
          <a:blip r:embed="rId2"/>
          <a:srcRect r="-1" b="5385"/>
          <a:stretch/>
        </p:blipFill>
        <p:spPr>
          <a:xfrm>
            <a:off x="6338316" y="1904281"/>
            <a:ext cx="5074070" cy="4272681"/>
          </a:xfrm>
          <a:prstGeom prst="rect">
            <a:avLst/>
          </a:prstGeom>
        </p:spPr>
      </p:pic>
    </p:spTree>
    <p:extLst>
      <p:ext uri="{BB962C8B-B14F-4D97-AF65-F5344CB8AC3E}">
        <p14:creationId xmlns:p14="http://schemas.microsoft.com/office/powerpoint/2010/main" val="71259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hthoek 4"/>
          <p:cNvSpPr/>
          <p:nvPr/>
        </p:nvSpPr>
        <p:spPr>
          <a:xfrm>
            <a:off x="5614876" y="180205"/>
            <a:ext cx="6208824"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l-NL" sz="3200" dirty="0">
                <a:solidFill>
                  <a:srgbClr val="000000"/>
                </a:solidFill>
                <a:latin typeface="Biome" panose="020B0503030204020804" pitchFamily="34" charset="0"/>
                <a:ea typeface="+mj-ea"/>
                <a:cs typeface="Biome" panose="020B0503030204020804" pitchFamily="34" charset="0"/>
              </a:rPr>
              <a:t>Obsessief Compulsieve stoornis ( OCS)</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5" descr="Afbeelding met persoon, vrouw, zitten, telefoon&#10;&#10;Beschrijving is gegenereerd met zeer hoge betrouwbaarheid">
            <a:extLst>
              <a:ext uri="{FF2B5EF4-FFF2-40B4-BE49-F238E27FC236}">
                <a16:creationId xmlns:a16="http://schemas.microsoft.com/office/drawing/2014/main" id="{94416CCD-2CC9-4AE9-B8BD-84C5EF944CB7}"/>
              </a:ext>
            </a:extLst>
          </p:cNvPr>
          <p:cNvPicPr>
            <a:picLocks noChangeAspect="1"/>
          </p:cNvPicPr>
          <p:nvPr/>
        </p:nvPicPr>
        <p:blipFill rotWithShape="1">
          <a:blip r:embed="rId3">
            <a:alphaModFix/>
          </a:blip>
          <a:srcRect l="6838" r="8129"/>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Rechthoek 3"/>
          <p:cNvSpPr/>
          <p:nvPr/>
        </p:nvSpPr>
        <p:spPr>
          <a:xfrm>
            <a:off x="5614876" y="2218482"/>
            <a:ext cx="6090572" cy="3639289"/>
          </a:xfrm>
          <a:prstGeom prst="rect">
            <a:avLst/>
          </a:prstGeom>
        </p:spPr>
        <p:txBody>
          <a:bodyPr vert="horz" lIns="91440" tIns="45720" rIns="91440" bIns="45720" rtlCol="0" anchor="ctr">
            <a:noAutofit/>
          </a:bodyPr>
          <a:lstStyle/>
          <a:p>
            <a:pPr indent="-228600" defTabSz="914400">
              <a:lnSpc>
                <a:spcPct val="90000"/>
              </a:lnSpc>
              <a:spcAft>
                <a:spcPts val="600"/>
              </a:spcAft>
              <a:buFont typeface="Arial" panose="020B0604020202020204" pitchFamily="34" charset="0"/>
              <a:buChar char="•"/>
            </a:pPr>
            <a:r>
              <a:rPr lang="nl-NL" sz="1600" b="1" dirty="0">
                <a:solidFill>
                  <a:srgbClr val="000000"/>
                </a:solidFill>
                <a:latin typeface="Biome Light" panose="020B0303030204020804" pitchFamily="34" charset="0"/>
                <a:cs typeface="Biome Light" panose="020B0303030204020804" pitchFamily="34" charset="0"/>
              </a:rPr>
              <a:t>Dwanggedachten</a:t>
            </a: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panose="020B0303030204020804" pitchFamily="34" charset="0"/>
              <a:cs typeface="Biome Light" panose="020B0303030204020804" pitchFamily="34" charset="0"/>
            </a:endParaRPr>
          </a:p>
          <a:p>
            <a:pPr marL="285750"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panose="020B0303030204020804" pitchFamily="34" charset="0"/>
                <a:cs typeface="Biome Light" panose="020B0303030204020804" pitchFamily="34" charset="0"/>
              </a:rPr>
              <a:t>Terugkerende en aanhoudende gedachten, impulsen of voorstellingen, die als opgedrongen en misplaatst worden ervaren en die duidelijke angst of lijden veroorzaken.</a:t>
            </a: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panose="020B0303030204020804" pitchFamily="34" charset="0"/>
              <a:cs typeface="Biome Light" panose="020B0303030204020804" pitchFamily="34" charset="0"/>
            </a:endParaRPr>
          </a:p>
          <a:p>
            <a:pPr marL="285750"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panose="020B0303030204020804" pitchFamily="34" charset="0"/>
                <a:cs typeface="Biome Light" panose="020B0303030204020804" pitchFamily="34" charset="0"/>
              </a:rPr>
              <a:t>De gedachten, impulsen of voorstellingen zijn niet slechts overdreven bezorgdheid over problemen uit het dagelijkse leven.</a:t>
            </a:r>
          </a:p>
          <a:p>
            <a:pPr marL="285750"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panose="020B0303030204020804" pitchFamily="34" charset="0"/>
              <a:cs typeface="Biome Light" panose="020B0303030204020804" pitchFamily="34" charset="0"/>
            </a:endParaRPr>
          </a:p>
          <a:p>
            <a:pPr marL="285750"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panose="020B0303030204020804" pitchFamily="34" charset="0"/>
                <a:cs typeface="Biome Light" panose="020B0303030204020804" pitchFamily="34" charset="0"/>
              </a:rPr>
              <a:t>Betrokkene probeert deze gedachten, impulsen of voorstellingen te negeren of te onderdrukken, of deze onder controle te krijgen met een andere gedachte of handeling.</a:t>
            </a:r>
          </a:p>
          <a:p>
            <a:pPr indent="-228600" defTabSz="914400">
              <a:lnSpc>
                <a:spcPct val="90000"/>
              </a:lnSpc>
              <a:spcAft>
                <a:spcPts val="600"/>
              </a:spcAft>
              <a:buFont typeface="Arial" panose="020B0604020202020204" pitchFamily="34" charset="0"/>
              <a:buChar char="•"/>
            </a:pPr>
            <a:endParaRPr lang="nl-NL" sz="1600" dirty="0">
              <a:solidFill>
                <a:srgbClr val="000000"/>
              </a:solidFill>
              <a:latin typeface="Biome Light" panose="020B0303030204020804" pitchFamily="34" charset="0"/>
              <a:cs typeface="Biome Light" panose="020B0303030204020804" pitchFamily="34" charset="0"/>
            </a:endParaRPr>
          </a:p>
          <a:p>
            <a:pPr marL="285750" indent="-228600" defTabSz="914400">
              <a:lnSpc>
                <a:spcPct val="90000"/>
              </a:lnSpc>
              <a:spcAft>
                <a:spcPts val="600"/>
              </a:spcAft>
              <a:buFont typeface="Arial" panose="020B0604020202020204" pitchFamily="34" charset="0"/>
              <a:buChar char="•"/>
            </a:pPr>
            <a:r>
              <a:rPr lang="nl-NL" sz="1600" dirty="0">
                <a:solidFill>
                  <a:srgbClr val="000000"/>
                </a:solidFill>
                <a:latin typeface="Biome Light" panose="020B0303030204020804" pitchFamily="34" charset="0"/>
                <a:cs typeface="Biome Light" panose="020B0303030204020804" pitchFamily="34" charset="0"/>
              </a:rPr>
              <a:t>Betrokkene is zich ervan bewust dat de dwangmatige gedachten, impulsen of voorstellingen het product zijn van zijn eigen geest en niet van buitenaf opgelegd.                </a:t>
            </a:r>
            <a:endParaRPr lang="nl-NL" sz="1600" dirty="0">
              <a:solidFill>
                <a:srgbClr val="000000"/>
              </a:solidFill>
              <a:effectLst/>
              <a:latin typeface="Biome Light" panose="020B0303030204020804" pitchFamily="34" charset="0"/>
              <a:cs typeface="Biome Light" panose="020B0303030204020804" pitchFamily="34" charset="0"/>
            </a:endParaRPr>
          </a:p>
        </p:txBody>
      </p:sp>
    </p:spTree>
    <p:extLst>
      <p:ext uri="{BB962C8B-B14F-4D97-AF65-F5344CB8AC3E}">
        <p14:creationId xmlns:p14="http://schemas.microsoft.com/office/powerpoint/2010/main" val="151352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493891" y="1435487"/>
            <a:ext cx="5685182" cy="461665"/>
          </a:xfrm>
          <a:prstGeom prst="rect">
            <a:avLst/>
          </a:prstGeom>
          <a:noFill/>
        </p:spPr>
        <p:txBody>
          <a:bodyPr wrap="square" rtlCol="0">
            <a:spAutoFit/>
          </a:bodyPr>
          <a:lstStyle/>
          <a:p>
            <a:r>
              <a:rPr lang="nl-NL" sz="2400" b="1" dirty="0">
                <a:solidFill>
                  <a:srgbClr val="000000"/>
                </a:solidFill>
                <a:latin typeface="Biome Light"/>
              </a:rPr>
              <a:t>Dwanghandelingen</a:t>
            </a:r>
          </a:p>
        </p:txBody>
      </p:sp>
      <p:sp>
        <p:nvSpPr>
          <p:cNvPr id="8" name="Rechthoek 7"/>
          <p:cNvSpPr/>
          <p:nvPr/>
        </p:nvSpPr>
        <p:spPr>
          <a:xfrm>
            <a:off x="315023" y="2390724"/>
            <a:ext cx="11532420" cy="3416320"/>
          </a:xfrm>
          <a:prstGeom prst="rect">
            <a:avLst/>
          </a:prstGeom>
        </p:spPr>
        <p:txBody>
          <a:bodyPr wrap="square" anchor="t">
            <a:spAutoFit/>
          </a:bodyPr>
          <a:lstStyle/>
          <a:p>
            <a:pPr marL="285750" indent="-285750">
              <a:buFont typeface="Arial" panose="020B0604020202020204" pitchFamily="34" charset="0"/>
              <a:buChar char="•"/>
            </a:pPr>
            <a:r>
              <a:rPr lang="nl-NL" sz="2400" dirty="0">
                <a:latin typeface="Biome Light"/>
              </a:rPr>
              <a:t>Herhalend gedrag (handenwassen, opruimen, controleren) of psychische activiteit (bidden, tellen, in stilte woorden herhalen) waartoe betrokkene zich gedwongen voelt in reactie op een dwanggedachte</a:t>
            </a:r>
            <a:endParaRPr lang="nl-NL" dirty="0"/>
          </a:p>
          <a:p>
            <a:pPr marL="285750" indent="-285750">
              <a:buFont typeface="Arial" panose="020B0604020202020204" pitchFamily="34" charset="0"/>
              <a:buChar char="•"/>
            </a:pPr>
            <a:r>
              <a:rPr lang="nl-NL" sz="2400" dirty="0">
                <a:latin typeface="Biome Light"/>
              </a:rPr>
              <a:t>Zich aan regels moeten houden die strak moeten worden toegepast.</a:t>
            </a:r>
            <a:endParaRPr lang="nl-NL" dirty="0"/>
          </a:p>
          <a:p>
            <a:endParaRPr lang="nl-NL" sz="2400" dirty="0">
              <a:latin typeface="Biome Light"/>
            </a:endParaRPr>
          </a:p>
          <a:p>
            <a:r>
              <a:rPr lang="nl-NL" sz="2400" dirty="0">
                <a:latin typeface="Biome Light"/>
              </a:rPr>
              <a:t>Alles is gericht op het voorkómen of verminderen van het lijden, of op het voorkómen van een bepaalde gebeurtenis</a:t>
            </a:r>
            <a:endParaRPr lang="nl-NL" dirty="0">
              <a:latin typeface="Calibri" panose="020F0502020204030204"/>
              <a:cs typeface="Calibri" panose="020F0502020204030204"/>
            </a:endParaRPr>
          </a:p>
          <a:p>
            <a:r>
              <a:rPr lang="nl-NL" sz="2400" dirty="0">
                <a:latin typeface="Biome Light"/>
              </a:rPr>
              <a:t>De gedragingen tonen geen realistische samenhang met de gebeurtenis die voorkomen moet worden, of zijn duidelijk overdreven</a:t>
            </a:r>
            <a:endParaRPr lang="nl-NL" dirty="0">
              <a:cs typeface="Calibri"/>
            </a:endParaRPr>
          </a:p>
        </p:txBody>
      </p:sp>
      <p:sp>
        <p:nvSpPr>
          <p:cNvPr id="9" name="Rechthoek 8"/>
          <p:cNvSpPr/>
          <p:nvPr/>
        </p:nvSpPr>
        <p:spPr>
          <a:xfrm>
            <a:off x="495300" y="444364"/>
            <a:ext cx="6549165" cy="584775"/>
          </a:xfrm>
          <a:prstGeom prst="rect">
            <a:avLst/>
          </a:prstGeom>
        </p:spPr>
        <p:txBody>
          <a:bodyPr wrap="none">
            <a:spAutoFit/>
          </a:bodyPr>
          <a:lstStyle/>
          <a:p>
            <a:r>
              <a:rPr lang="nl-NL" sz="3200" dirty="0">
                <a:solidFill>
                  <a:srgbClr val="000000"/>
                </a:solidFill>
                <a:latin typeface="Biome"/>
              </a:rPr>
              <a:t>Obsessief Compulsieve stoornis ( OCS)</a:t>
            </a:r>
          </a:p>
        </p:txBody>
      </p:sp>
      <p:pic>
        <p:nvPicPr>
          <p:cNvPr id="5" name="Afbeelding 5" descr="Afbeelding met persoon, vrouw, zitten, telefoon&#10;&#10;Beschrijving is gegenereerd met zeer hoge betrouwbaarheid">
            <a:extLst>
              <a:ext uri="{FF2B5EF4-FFF2-40B4-BE49-F238E27FC236}">
                <a16:creationId xmlns:a16="http://schemas.microsoft.com/office/drawing/2014/main" id="{756D6987-CF8C-438C-BA3E-FA44F9447AFD}"/>
              </a:ext>
            </a:extLst>
          </p:cNvPr>
          <p:cNvPicPr>
            <a:picLocks noChangeAspect="1"/>
          </p:cNvPicPr>
          <p:nvPr/>
        </p:nvPicPr>
        <p:blipFill>
          <a:blip r:embed="rId2"/>
          <a:stretch>
            <a:fillRect/>
          </a:stretch>
        </p:blipFill>
        <p:spPr>
          <a:xfrm>
            <a:off x="8704997" y="445660"/>
            <a:ext cx="1958454" cy="1747247"/>
          </a:xfrm>
          <a:prstGeom prst="rect">
            <a:avLst/>
          </a:prstGeom>
        </p:spPr>
      </p:pic>
    </p:spTree>
    <p:extLst>
      <p:ext uri="{BB962C8B-B14F-4D97-AF65-F5344CB8AC3E}">
        <p14:creationId xmlns:p14="http://schemas.microsoft.com/office/powerpoint/2010/main" val="3301376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6954C-C949-428E-AD67-CCC1F54D0AD3}">
  <ds:schemaRefs>
    <ds:schemaRef ds:uri="http://purl.org/dc/terms/"/>
    <ds:schemaRef ds:uri="http://schemas.openxmlformats.org/package/2006/metadata/core-properties"/>
    <ds:schemaRef ds:uri="http://purl.org/dc/dcmitype/"/>
    <ds:schemaRef ds:uri="http://schemas.microsoft.com/office/infopath/2007/PartnerControls"/>
    <ds:schemaRef ds:uri="657badc7-5b73-49fc-aaf6-044af47df739"/>
    <ds:schemaRef ds:uri="http://purl.org/dc/elements/1.1/"/>
    <ds:schemaRef ds:uri="http://schemas.microsoft.com/office/2006/documentManagement/types"/>
    <ds:schemaRef ds:uri="deb9f1bc-45b5-4a08-b62a-86e94b70de4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8FC2B5B-07D0-40DA-86E3-68D277522865}">
  <ds:schemaRefs>
    <ds:schemaRef ds:uri="http://schemas.microsoft.com/sharepoint/v3/contenttype/forms"/>
  </ds:schemaRefs>
</ds:datastoreItem>
</file>

<file path=customXml/itemProps3.xml><?xml version="1.0" encoding="utf-8"?>
<ds:datastoreItem xmlns:ds="http://schemas.openxmlformats.org/officeDocument/2006/customXml" ds:itemID="{180098EE-6BE4-447D-9E10-0889B68BE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badc7-5b73-49fc-aaf6-044af47df739"/>
    <ds:schemaRef ds:uri="deb9f1bc-45b5-4a08-b62a-86e94b70d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TM03090430[[fn=Aaneengesloten]]</Template>
  <TotalTime>484</TotalTime>
  <Words>516</Words>
  <Application>Microsoft Office PowerPoint</Application>
  <PresentationFormat>Breedbeeld</PresentationFormat>
  <Paragraphs>126</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Biome</vt:lpstr>
      <vt:lpstr>Biome Light</vt:lpstr>
      <vt:lpstr>Calibri</vt:lpstr>
      <vt:lpstr>Calibri Light</vt:lpstr>
      <vt:lpstr>Office Theme</vt:lpstr>
      <vt:lpstr>Angst- en dwangstoornissen</vt:lpstr>
      <vt:lpstr>Angststoornis</vt:lpstr>
      <vt:lpstr>PowerPoint-presentatie</vt:lpstr>
      <vt:lpstr>2. Fobie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Angst- en dwangstoornissen</dc:title>
  <dc:creator>Gert Jan Lute</dc:creator>
  <cp:lastModifiedBy>Peter Haagsma</cp:lastModifiedBy>
  <cp:revision>551</cp:revision>
  <dcterms:created xsi:type="dcterms:W3CDTF">2017-05-25T21:45:57Z</dcterms:created>
  <dcterms:modified xsi:type="dcterms:W3CDTF">2019-12-15T12:52:11Z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ies>
</file>